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94" r:id="rId5"/>
    <p:sldId id="295" r:id="rId6"/>
    <p:sldId id="296" r:id="rId7"/>
    <p:sldId id="297" r:id="rId8"/>
    <p:sldId id="300" r:id="rId9"/>
    <p:sldId id="299" r:id="rId10"/>
    <p:sldId id="298" r:id="rId11"/>
    <p:sldId id="273" r:id="rId12"/>
    <p:sldId id="258" r:id="rId13"/>
    <p:sldId id="260" r:id="rId14"/>
    <p:sldId id="259" r:id="rId15"/>
    <p:sldId id="265" r:id="rId16"/>
    <p:sldId id="271" r:id="rId17"/>
    <p:sldId id="261" r:id="rId18"/>
    <p:sldId id="262" r:id="rId19"/>
    <p:sldId id="270" r:id="rId20"/>
    <p:sldId id="263" r:id="rId21"/>
    <p:sldId id="267" r:id="rId22"/>
    <p:sldId id="264" r:id="rId23"/>
    <p:sldId id="269" r:id="rId24"/>
    <p:sldId id="266" r:id="rId25"/>
    <p:sldId id="268" r:id="rId26"/>
    <p:sldId id="274" r:id="rId27"/>
    <p:sldId id="275" r:id="rId28"/>
    <p:sldId id="276" r:id="rId29"/>
    <p:sldId id="277" r:id="rId30"/>
    <p:sldId id="278" r:id="rId31"/>
    <p:sldId id="279" r:id="rId32"/>
    <p:sldId id="280" r:id="rId33"/>
    <p:sldId id="281" r:id="rId34"/>
    <p:sldId id="282" r:id="rId35"/>
    <p:sldId id="283" r:id="rId36"/>
    <p:sldId id="293" r:id="rId37"/>
    <p:sldId id="284" r:id="rId38"/>
    <p:sldId id="285" r:id="rId39"/>
    <p:sldId id="286" r:id="rId40"/>
    <p:sldId id="287" r:id="rId41"/>
    <p:sldId id="288" r:id="rId42"/>
    <p:sldId id="289" r:id="rId43"/>
    <p:sldId id="290" r:id="rId44"/>
    <p:sldId id="291" r:id="rId45"/>
    <p:sldId id="29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62" d="100"/>
          <a:sy n="162" d="100"/>
        </p:scale>
        <p:origin x="1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11/4/2023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faktorovich/Attribution" TargetMode="Externa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nline-utility.org/english/readability_test_and_improve.jsp"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4" Type="http://schemas.openxmlformats.org/officeDocument/2006/relationships/hyperlink" Target="https://www.online-utility.org/text/analyzer.js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British Renaissance Re-Attribution and Modernization Series</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3196423" y="2334419"/>
            <a:ext cx="7712767" cy="4265164"/>
          </a:xfrm>
        </p:spPr>
        <p:txBody>
          <a:bodyPr>
            <a:normAutofit/>
          </a:bodyPr>
          <a:lstStyle/>
          <a:p>
            <a:r>
              <a:rPr lang="en-US" dirty="0"/>
              <a:t>By: Anna Faktorovich, PhD</a:t>
            </a:r>
          </a:p>
          <a:p>
            <a:r>
              <a:rPr lang="en-US" dirty="0">
                <a:hlinkClick r:id="rId2"/>
              </a:rPr>
              <a:t>https://anaphoraliterary.com/attribution</a:t>
            </a:r>
            <a:endParaRPr lang="en-US" dirty="0"/>
          </a:p>
          <a:p>
            <a:pPr algn="l"/>
            <a:r>
              <a:rPr lang="en-US" dirty="0"/>
              <a:t>Anna Faktorovich, PhD, is an English professor, Director of Anaphora Literary Press, and the author of scholarly books including </a:t>
            </a:r>
            <a:r>
              <a:rPr lang="en-US" i="1" dirty="0"/>
              <a:t>Rebellion as Genre </a:t>
            </a:r>
            <a:r>
              <a:rPr lang="en-US" dirty="0"/>
              <a:t>and </a:t>
            </a:r>
            <a:r>
              <a:rPr lang="en-US" i="1" dirty="0"/>
              <a:t>Formulas of Popular Fiction</a:t>
            </a:r>
            <a:r>
              <a:rPr lang="en-US" dirty="0"/>
              <a:t>. Her fragments out of BRRAM have been published in scholarly journals including </a:t>
            </a:r>
            <a:r>
              <a:rPr lang="en-US" i="1" dirty="0"/>
              <a:t>Critical Survey, East-West Cultural Passage </a:t>
            </a:r>
            <a:r>
              <a:rPr lang="en-US" dirty="0"/>
              <a:t>and the </a:t>
            </a:r>
            <a:r>
              <a:rPr lang="en-US" i="1" dirty="0"/>
              <a:t>Journal of Information Ethics</a:t>
            </a:r>
            <a:r>
              <a:rPr lang="en-US" dirty="0"/>
              <a:t>.</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1A71-5C8E-4ED7-A250-45F1C4F771B9}"/>
              </a:ext>
            </a:extLst>
          </p:cNvPr>
          <p:cNvSpPr>
            <a:spLocks noGrp="1"/>
          </p:cNvSpPr>
          <p:nvPr>
            <p:ph type="title"/>
          </p:nvPr>
        </p:nvSpPr>
        <p:spPr>
          <a:xfrm>
            <a:off x="919119" y="83722"/>
            <a:ext cx="10353761" cy="1326321"/>
          </a:xfrm>
        </p:spPr>
        <p:txBody>
          <a:bodyPr/>
          <a:lstStyle/>
          <a:p>
            <a:r>
              <a:rPr lang="en-US" dirty="0"/>
              <a:t>Six Linguistic Clusters in the Renaissance Corpus</a:t>
            </a:r>
          </a:p>
        </p:txBody>
      </p:sp>
      <p:pic>
        <p:nvPicPr>
          <p:cNvPr id="5" name="Content Placeholder 4">
            <a:extLst>
              <a:ext uri="{FF2B5EF4-FFF2-40B4-BE49-F238E27FC236}">
                <a16:creationId xmlns:a16="http://schemas.microsoft.com/office/drawing/2014/main" id="{CD25C6CD-971C-ED6F-789C-E0853ED3CA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82243" y="1185188"/>
            <a:ext cx="6545553" cy="5672812"/>
          </a:xfrm>
        </p:spPr>
      </p:pic>
    </p:spTree>
    <p:extLst>
      <p:ext uri="{BB962C8B-B14F-4D97-AF65-F5344CB8AC3E}">
        <p14:creationId xmlns:p14="http://schemas.microsoft.com/office/powerpoint/2010/main" val="334981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3116024"/>
            <a:ext cx="3594809" cy="3741976"/>
          </a:xfrm>
        </p:spPr>
        <p:txBody>
          <a:bodyPr>
            <a:normAutofit/>
          </a:bodyPr>
          <a:lstStyle/>
          <a:p>
            <a:pPr algn="l"/>
            <a:r>
              <a:rPr lang="en-US" dirty="0"/>
              <a:t>Byrd: </a:t>
            </a:r>
            <a:br>
              <a:rPr lang="en-US" dirty="0"/>
            </a:br>
            <a:r>
              <a:rPr lang="en-US" dirty="0"/>
              <a:t>Orlando </a:t>
            </a:r>
            <a:br>
              <a:rPr lang="en-US" dirty="0"/>
            </a:br>
            <a:r>
              <a:rPr lang="en-US" dirty="0"/>
              <a:t>Gibbons,</a:t>
            </a:r>
            <a:br>
              <a:rPr lang="en-US" dirty="0"/>
            </a:br>
            <a:r>
              <a:rPr lang="en-US" dirty="0"/>
              <a:t>John </a:t>
            </a:r>
            <a:br>
              <a:rPr lang="en-US" dirty="0"/>
            </a:br>
            <a:r>
              <a:rPr lang="en-US" dirty="0" err="1"/>
              <a:t>Dowland</a:t>
            </a:r>
            <a:r>
              <a:rPr lang="en-US" dirty="0"/>
              <a:t>, Thomas</a:t>
            </a:r>
            <a:br>
              <a:rPr lang="en-US" dirty="0"/>
            </a:br>
            <a:r>
              <a:rPr lang="en-US" dirty="0"/>
              <a:t>WEELKES</a:t>
            </a:r>
          </a:p>
        </p:txBody>
      </p:sp>
      <p:pic>
        <p:nvPicPr>
          <p:cNvPr id="7" name="Picture 6">
            <a:extLst>
              <a:ext uri="{FF2B5EF4-FFF2-40B4-BE49-F238E27FC236}">
                <a16:creationId xmlns:a16="http://schemas.microsoft.com/office/drawing/2014/main" id="{7C96256E-9C3E-8AC7-17C9-CECAF680F77E}"/>
              </a:ext>
            </a:extLst>
          </p:cNvPr>
          <p:cNvPicPr>
            <a:picLocks noChangeAspect="1"/>
          </p:cNvPicPr>
          <p:nvPr/>
        </p:nvPicPr>
        <p:blipFill>
          <a:blip r:embed="rId2"/>
          <a:stretch>
            <a:fillRect/>
          </a:stretch>
        </p:blipFill>
        <p:spPr>
          <a:xfrm>
            <a:off x="3935176" y="0"/>
            <a:ext cx="4141668" cy="3067902"/>
          </a:xfrm>
          <a:prstGeom prst="rect">
            <a:avLst/>
          </a:prstGeom>
        </p:spPr>
      </p:pic>
      <p:pic>
        <p:nvPicPr>
          <p:cNvPr id="9" name="Picture 8">
            <a:extLst>
              <a:ext uri="{FF2B5EF4-FFF2-40B4-BE49-F238E27FC236}">
                <a16:creationId xmlns:a16="http://schemas.microsoft.com/office/drawing/2014/main" id="{FE0B447A-B839-744D-4145-F71BFC2D7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8624"/>
            <a:ext cx="3961685" cy="3116526"/>
          </a:xfrm>
          <a:prstGeom prst="rect">
            <a:avLst/>
          </a:prstGeom>
        </p:spPr>
      </p:pic>
      <p:pic>
        <p:nvPicPr>
          <p:cNvPr id="6" name="Picture 5">
            <a:extLst>
              <a:ext uri="{FF2B5EF4-FFF2-40B4-BE49-F238E27FC236}">
                <a16:creationId xmlns:a16="http://schemas.microsoft.com/office/drawing/2014/main" id="{01D114E0-DD26-177A-2983-14CA019CBC19}"/>
              </a:ext>
            </a:extLst>
          </p:cNvPr>
          <p:cNvPicPr>
            <a:picLocks noChangeAspect="1"/>
          </p:cNvPicPr>
          <p:nvPr/>
        </p:nvPicPr>
        <p:blipFill>
          <a:blip r:embed="rId4"/>
          <a:stretch>
            <a:fillRect/>
          </a:stretch>
        </p:blipFill>
        <p:spPr>
          <a:xfrm>
            <a:off x="7957593" y="-1"/>
            <a:ext cx="4234408" cy="4968371"/>
          </a:xfrm>
          <a:prstGeom prst="rect">
            <a:avLst/>
          </a:prstGeom>
        </p:spPr>
      </p:pic>
      <p:pic>
        <p:nvPicPr>
          <p:cNvPr id="8" name="Content Placeholder 7">
            <a:extLst>
              <a:ext uri="{FF2B5EF4-FFF2-40B4-BE49-F238E27FC236}">
                <a16:creationId xmlns:a16="http://schemas.microsoft.com/office/drawing/2014/main" id="{BD203C10-1639-77CA-F3DF-60301A5F6F46}"/>
              </a:ext>
            </a:extLst>
          </p:cNvPr>
          <p:cNvPicPr>
            <a:picLocks noGrp="1" noChangeAspect="1"/>
          </p:cNvPicPr>
          <p:nvPr>
            <p:ph idx="1"/>
          </p:nvPr>
        </p:nvPicPr>
        <p:blipFill>
          <a:blip r:embed="rId5"/>
          <a:stretch>
            <a:fillRect/>
          </a:stretch>
        </p:blipFill>
        <p:spPr>
          <a:xfrm>
            <a:off x="2605476" y="3067903"/>
            <a:ext cx="5363347" cy="3790098"/>
          </a:xfrm>
          <a:prstGeom prst="rect">
            <a:avLst/>
          </a:prstGeom>
        </p:spPr>
      </p:pic>
    </p:spTree>
    <p:extLst>
      <p:ext uri="{BB962C8B-B14F-4D97-AF65-F5344CB8AC3E}">
        <p14:creationId xmlns:p14="http://schemas.microsoft.com/office/powerpoint/2010/main" val="35409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2436438"/>
            <a:ext cx="3476475" cy="4421562"/>
          </a:xfr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63061" y="1853519"/>
            <a:ext cx="3519746" cy="2679233"/>
          </a:xfrm>
          <a:prstGeom prst="rect">
            <a:avLst/>
          </a:prstGeom>
        </p:spPr>
      </p:pic>
      <p:pic>
        <p:nvPicPr>
          <p:cNvPr id="3" name="Picture 2">
            <a:extLst>
              <a:ext uri="{FF2B5EF4-FFF2-40B4-BE49-F238E27FC236}">
                <a16:creationId xmlns:a16="http://schemas.microsoft.com/office/drawing/2014/main" id="{A8774691-2D9E-3CA7-A725-B246147359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76475" y="5324474"/>
            <a:ext cx="4296322" cy="1533526"/>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pic>
        <p:nvPicPr>
          <p:cNvPr id="4" name="Picture 3">
            <a:extLst>
              <a:ext uri="{FF2B5EF4-FFF2-40B4-BE49-F238E27FC236}">
                <a16:creationId xmlns:a16="http://schemas.microsoft.com/office/drawing/2014/main" id="{7367CD8A-79F3-61F6-C77D-68F56D31C5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1973" y="1030380"/>
            <a:ext cx="3440027" cy="4674615"/>
          </a:xfrm>
          <a:prstGeom prst="rect">
            <a:avLst/>
          </a:prstGeom>
        </p:spPr>
      </p:pic>
    </p:spTree>
    <p:extLst>
      <p:ext uri="{BB962C8B-B14F-4D97-AF65-F5344CB8AC3E}">
        <p14:creationId xmlns:p14="http://schemas.microsoft.com/office/powerpoint/2010/main" val="143116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1F7-F084-E10C-B54A-7ABF47A748CE}"/>
              </a:ext>
            </a:extLst>
          </p:cNvPr>
          <p:cNvSpPr>
            <a:spLocks noGrp="1"/>
          </p:cNvSpPr>
          <p:nvPr>
            <p:ph type="title"/>
          </p:nvPr>
        </p:nvSpPr>
        <p:spPr/>
        <p:txBody>
          <a:bodyPr>
            <a:normAutofit/>
          </a:bodyPr>
          <a:lstStyle/>
          <a:p>
            <a:r>
              <a:rPr lang="en-US" sz="3600" dirty="0">
                <a:effectLst/>
                <a:latin typeface="Times New Roman" panose="02020603050405020304" pitchFamily="18" charset="0"/>
                <a:ea typeface="Calibri" panose="020F0502020204030204" pitchFamily="34" charset="0"/>
              </a:rPr>
              <a:t>The Re-Attribution of the British Renaissance Corpus</a:t>
            </a:r>
            <a:endParaRPr lang="en-US" sz="3600" dirty="0"/>
          </a:p>
        </p:txBody>
      </p:sp>
      <p:sp>
        <p:nvSpPr>
          <p:cNvPr id="3" name="Content Placeholder 2">
            <a:extLst>
              <a:ext uri="{FF2B5EF4-FFF2-40B4-BE49-F238E27FC236}">
                <a16:creationId xmlns:a16="http://schemas.microsoft.com/office/drawing/2014/main" id="{04A4B43D-43B7-25A9-C737-D28353397CDD}"/>
              </a:ext>
            </a:extLst>
          </p:cNvPr>
          <p:cNvSpPr>
            <a:spLocks noGrp="1"/>
          </p:cNvSpPr>
          <p:nvPr>
            <p:ph idx="1"/>
          </p:nvPr>
        </p:nvSpPr>
        <p:spPr>
          <a:xfrm>
            <a:off x="349277" y="2096064"/>
            <a:ext cx="8249223" cy="4438168"/>
          </a:xfrm>
        </p:spPr>
        <p:txBody>
          <a:bodyPr>
            <a:normAutofit fontScale="92500" lnSpcReduction="20000"/>
          </a:bodyPr>
          <a:lstStyle/>
          <a:p>
            <a:pPr marL="0" indent="0" algn="l" fontAlgn="base">
              <a:buNone/>
            </a:pPr>
            <a:r>
              <a:rPr lang="en-US" b="1" i="0" dirty="0">
                <a:effectLst/>
                <a:latin typeface="Georgia" panose="02040502050405020303" pitchFamily="18" charset="0"/>
              </a:rPr>
              <a:t>The first accurate quantitative re-attribution of all central texts of the British Renaissance.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Describes and applies the first unbiased and accurate method of computational-linguistics authorial-attribution.</a:t>
            </a:r>
          </a:p>
          <a:p>
            <a:pPr algn="l" fontAlgn="base">
              <a:buFont typeface="Arial" panose="020B0604020202020204" pitchFamily="34" charset="0"/>
              <a:buChar char="•"/>
            </a:pPr>
            <a:r>
              <a:rPr lang="en-US" b="0" i="0" dirty="0">
                <a:effectLst/>
                <a:latin typeface="Georgia" panose="02040502050405020303" pitchFamily="18" charset="0"/>
              </a:rPr>
              <a:t>Covers 303 texts with 8,106,059 words, 123 authorial bylines, a range of genres, and a timespan between 1510 and 1662.</a:t>
            </a:r>
          </a:p>
          <a:p>
            <a:pPr algn="l" fontAlgn="base">
              <a:buFont typeface="Arial" panose="020B0604020202020204" pitchFamily="34" charset="0"/>
              <a:buChar char="•"/>
            </a:pPr>
            <a:r>
              <a:rPr lang="en-US" b="0" i="0" dirty="0">
                <a:effectLst/>
                <a:latin typeface="Georgia" panose="02040502050405020303" pitchFamily="18" charset="0"/>
              </a:rPr>
              <a:t>Includes helpful diagrams that visually show the quantitative-matches and the identical most-frequent phrases between the texts in each linguistic-signature-group.</a:t>
            </a:r>
          </a:p>
          <a:p>
            <a:pPr algn="l" fontAlgn="base">
              <a:buFont typeface="Arial" panose="020B0604020202020204" pitchFamily="34" charset="0"/>
              <a:buChar char="•"/>
            </a:pPr>
            <a:r>
              <a:rPr lang="en-US" b="0" i="0" dirty="0">
                <a:effectLst/>
                <a:latin typeface="Georgia" panose="02040502050405020303" pitchFamily="18" charset="0"/>
              </a:rPr>
              <a:t>Detailed chronologies for each of the six ghostwriters and the bylines they wrote under, including their dates of birth, death, publications, and other biographical markers that explain why each of them was the only logical attribution.</a:t>
            </a:r>
          </a:p>
        </p:txBody>
      </p:sp>
      <p:pic>
        <p:nvPicPr>
          <p:cNvPr id="4" name="Picture 3">
            <a:extLst>
              <a:ext uri="{FF2B5EF4-FFF2-40B4-BE49-F238E27FC236}">
                <a16:creationId xmlns:a16="http://schemas.microsoft.com/office/drawing/2014/main" id="{0975342A-D8D4-FCC0-AD13-A01D55EE63EC}"/>
              </a:ext>
            </a:extLst>
          </p:cNvPr>
          <p:cNvPicPr>
            <a:picLocks noChangeAspect="1"/>
          </p:cNvPicPr>
          <p:nvPr/>
        </p:nvPicPr>
        <p:blipFill>
          <a:blip r:embed="rId2"/>
          <a:stretch>
            <a:fillRect/>
          </a:stretch>
        </p:blipFill>
        <p:spPr>
          <a:xfrm>
            <a:off x="8707014" y="2096704"/>
            <a:ext cx="2560542" cy="3694496"/>
          </a:xfrm>
          <a:prstGeom prst="rect">
            <a:avLst/>
          </a:prstGeom>
        </p:spPr>
      </p:pic>
    </p:spTree>
    <p:extLst>
      <p:ext uri="{BB962C8B-B14F-4D97-AF65-F5344CB8AC3E}">
        <p14:creationId xmlns:p14="http://schemas.microsoft.com/office/powerpoint/2010/main" val="25703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AE80-80FC-1ED2-52C1-FF32E3A9119F}"/>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 </a:t>
            </a:r>
            <a:br>
              <a:rPr lang="en-US" b="1" u="sng" dirty="0">
                <a:effectLst/>
                <a:latin typeface="Georgia" panose="02040502050405020303" pitchFamily="18" charset="0"/>
              </a:rPr>
            </a:br>
            <a:r>
              <a:rPr lang="en-US" b="1" u="sng" dirty="0">
                <a:effectLst/>
                <a:latin typeface="Georgia" panose="02040502050405020303" pitchFamily="18" charset="0"/>
              </a:rPr>
              <a:t>William Percy’s Self-Attributed texts</a:t>
            </a:r>
            <a:br>
              <a:rPr lang="en-US" b="1" dirty="0">
                <a:effectLst/>
                <a:latin typeface="Georgia" panose="02040502050405020303" pitchFamily="18" charset="0"/>
              </a:rPr>
            </a:br>
            <a:r>
              <a:rPr lang="en-US" b="1" i="1" dirty="0">
                <a:effectLst/>
                <a:latin typeface="Georgia" panose="02040502050405020303" pitchFamily="18" charset="0"/>
              </a:rPr>
              <a:t>Sonnets to the Fairest </a:t>
            </a:r>
            <a:r>
              <a:rPr lang="en-US" b="1" i="1" dirty="0" err="1">
                <a:effectLst/>
                <a:latin typeface="Georgia" panose="02040502050405020303" pitchFamily="18" charset="0"/>
              </a:rPr>
              <a:t>Coelia</a:t>
            </a:r>
            <a:r>
              <a:rPr lang="en-US" b="1" i="1" dirty="0">
                <a:effectLst/>
                <a:latin typeface="Georgia" panose="02040502050405020303" pitchFamily="18" charset="0"/>
              </a:rPr>
              <a:t> </a:t>
            </a:r>
            <a:r>
              <a:rPr lang="en-US" b="1" dirty="0">
                <a:effectLst/>
                <a:latin typeface="Georgia" panose="02040502050405020303" pitchFamily="18" charset="0"/>
              </a:rPr>
              <a:t>(1594) and Three Letters</a:t>
            </a:r>
            <a:endParaRPr lang="en-US" dirty="0"/>
          </a:p>
        </p:txBody>
      </p:sp>
      <p:sp>
        <p:nvSpPr>
          <p:cNvPr id="3" name="Content Placeholder 2">
            <a:extLst>
              <a:ext uri="{FF2B5EF4-FFF2-40B4-BE49-F238E27FC236}">
                <a16:creationId xmlns:a16="http://schemas.microsoft.com/office/drawing/2014/main" id="{E5D4043F-97E5-F8DA-6E2E-980CDDE9EBF2}"/>
              </a:ext>
            </a:extLst>
          </p:cNvPr>
          <p:cNvSpPr>
            <a:spLocks noGrp="1"/>
          </p:cNvSpPr>
          <p:nvPr>
            <p:ph idx="1"/>
          </p:nvPr>
        </p:nvSpPr>
        <p:spPr>
          <a:xfrm>
            <a:off x="415993" y="2096064"/>
            <a:ext cx="8339485" cy="4340056"/>
          </a:xfrm>
        </p:spPr>
        <p:txBody>
          <a:bodyPr>
            <a:normAutofit/>
          </a:bodyPr>
          <a:lstStyle/>
          <a:p>
            <a:pPr marL="0" indent="0">
              <a:buNone/>
            </a:pPr>
            <a:r>
              <a:rPr lang="en-US" sz="2400" b="1" i="0" dirty="0">
                <a:effectLst/>
                <a:latin typeface="Georgia" panose="02040502050405020303" pitchFamily="18" charset="0"/>
              </a:rPr>
              <a:t>The only actual collection of sonnets written by William </a:t>
            </a:r>
            <a:r>
              <a:rPr lang="en-US" sz="2400" b="1" i="0" strike="sngStrike" dirty="0">
                <a:effectLst/>
                <a:latin typeface="Georgia" panose="02040502050405020303" pitchFamily="18" charset="0"/>
              </a:rPr>
              <a:t>Shakespeare</a:t>
            </a:r>
            <a:r>
              <a:rPr lang="en-US" sz="2400" b="1" i="0" dirty="0">
                <a:effectLst/>
                <a:latin typeface="Georgia" panose="02040502050405020303" pitchFamily="18" charset="0"/>
              </a:rPr>
              <a:t> Percy.</a:t>
            </a:r>
            <a:endParaRPr lang="en-US" sz="2400" dirty="0"/>
          </a:p>
          <a:p>
            <a:pPr marL="0" indent="0">
              <a:buNone/>
            </a:pPr>
            <a:r>
              <a:rPr lang="en-US" sz="2400" b="1" i="0" dirty="0">
                <a:effectLst/>
                <a:latin typeface="Georgia" panose="02040502050405020303" pitchFamily="18" charset="0"/>
              </a:rPr>
              <a:t>William Percy</a:t>
            </a:r>
            <a:r>
              <a:rPr lang="en-US" sz="2400" b="0" i="0" dirty="0">
                <a:effectLst/>
                <a:latin typeface="Georgia" panose="02040502050405020303" pitchFamily="18" charset="0"/>
              </a:rPr>
              <a:t> (1567?-1648) is the dominant tragedian behind the “William Shakespeare” pseudonym according to the computational-linguistic study in </a:t>
            </a:r>
            <a:r>
              <a:rPr lang="en-US" sz="2400" b="0" i="1" dirty="0">
                <a:effectLst/>
                <a:latin typeface="Georgia" panose="02040502050405020303" pitchFamily="18" charset="0"/>
              </a:rPr>
              <a:t>The Re-Attribution of the British Renaissance Corpus</a:t>
            </a:r>
            <a:r>
              <a:rPr lang="en-US" sz="2400" b="0" i="0" dirty="0">
                <a:effectLst/>
                <a:latin typeface="Georgia" panose="02040502050405020303" pitchFamily="18" charset="0"/>
              </a:rPr>
              <a:t>. Percy was a younger son of the assassinated 8th Earl of Northumberland and the brother of the imprisoned in the Tower 9th Earl.</a:t>
            </a:r>
            <a:endParaRPr lang="en-US" sz="2400" dirty="0"/>
          </a:p>
        </p:txBody>
      </p:sp>
      <p:pic>
        <p:nvPicPr>
          <p:cNvPr id="4" name="Picture 3">
            <a:extLst>
              <a:ext uri="{FF2B5EF4-FFF2-40B4-BE49-F238E27FC236}">
                <a16:creationId xmlns:a16="http://schemas.microsoft.com/office/drawing/2014/main" id="{804A82C0-C2FC-8FC4-BD56-8BBA32C65FC4}"/>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79227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EA4A-8D2C-9385-460F-7A447458AD0A}"/>
              </a:ext>
            </a:extLst>
          </p:cNvPr>
          <p:cNvSpPr>
            <a:spLocks noGrp="1"/>
          </p:cNvSpPr>
          <p:nvPr>
            <p:ph type="title"/>
          </p:nvPr>
        </p:nvSpPr>
        <p:spPr/>
        <p:txBody>
          <a:bodyPr/>
          <a:lstStyle/>
          <a:p>
            <a:r>
              <a:rPr lang="en-US" b="1" dirty="0">
                <a:effectLst/>
                <a:latin typeface="Georgia" panose="02040502050405020303" pitchFamily="18" charset="0"/>
              </a:rPr>
              <a:t>The Cuck-Queans’ and Cuckolds’ Errands (1601)</a:t>
            </a:r>
            <a:endParaRPr lang="en-US" dirty="0"/>
          </a:p>
        </p:txBody>
      </p:sp>
      <p:sp>
        <p:nvSpPr>
          <p:cNvPr id="3" name="Content Placeholder 2">
            <a:extLst>
              <a:ext uri="{FF2B5EF4-FFF2-40B4-BE49-F238E27FC236}">
                <a16:creationId xmlns:a16="http://schemas.microsoft.com/office/drawing/2014/main" id="{89F3A62A-167A-162A-EF5D-97F0C3572A9C}"/>
              </a:ext>
            </a:extLst>
          </p:cNvPr>
          <p:cNvSpPr>
            <a:spLocks noGrp="1"/>
          </p:cNvSpPr>
          <p:nvPr>
            <p:ph idx="1"/>
          </p:nvPr>
        </p:nvSpPr>
        <p:spPr>
          <a:xfrm>
            <a:off x="913795" y="2096064"/>
            <a:ext cx="7822061" cy="3695136"/>
          </a:xfrm>
        </p:spPr>
        <p:txBody>
          <a:bodyPr>
            <a:normAutofit/>
          </a:bodyPr>
          <a:lstStyle/>
          <a:p>
            <a:pPr marL="0" indent="0" algn="l" fontAlgn="base">
              <a:buNone/>
            </a:pPr>
            <a:r>
              <a:rPr lang="en-US" sz="2400" b="1" i="0" dirty="0">
                <a:effectLst/>
                <a:latin typeface="Georgia" panose="02040502050405020303" pitchFamily="18" charset="0"/>
              </a:rPr>
              <a:t>An anti-warfare, anti-marriage, and pro-free-love closeted satire.</a:t>
            </a:r>
            <a:endParaRPr lang="en-US" sz="2400" b="0" i="0" dirty="0">
              <a:effectLst/>
              <a:latin typeface="Georgia" panose="02040502050405020303" pitchFamily="18" charset="0"/>
            </a:endParaRPr>
          </a:p>
          <a:p>
            <a:pPr marL="0" indent="0" algn="l" fontAlgn="base">
              <a:buNone/>
            </a:pPr>
            <a:r>
              <a:rPr lang="en-US" sz="2400" b="0" i="0" dirty="0">
                <a:effectLst/>
                <a:latin typeface="Georgia" panose="02040502050405020303" pitchFamily="18" charset="0"/>
              </a:rPr>
              <a:t>A single vengeful cuckold is tragic, whereas many cuck-queans and cuckolds running across England on their love-errands is satiric. The title of this play announces why it remained closeted across the Renaissance, as it trivializes adultery in a period that continued to see revenge-killings by cuckolds.</a:t>
            </a:r>
          </a:p>
        </p:txBody>
      </p:sp>
      <p:pic>
        <p:nvPicPr>
          <p:cNvPr id="4" name="Picture 3">
            <a:extLst>
              <a:ext uri="{FF2B5EF4-FFF2-40B4-BE49-F238E27FC236}">
                <a16:creationId xmlns:a16="http://schemas.microsoft.com/office/drawing/2014/main" id="{3491BB7A-0424-0071-24A5-A996138EB4A5}"/>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2047984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102D-A4FA-B2AC-1B6B-3B7599E1BBBC}"/>
              </a:ext>
            </a:extLst>
          </p:cNvPr>
          <p:cNvSpPr>
            <a:spLocks noGrp="1"/>
          </p:cNvSpPr>
          <p:nvPr>
            <p:ph type="title"/>
          </p:nvPr>
        </p:nvSpPr>
        <p:spPr/>
        <p:txBody>
          <a:bodyPr/>
          <a:lstStyle/>
          <a:p>
            <a:r>
              <a:rPr lang="en-US" b="1" dirty="0">
                <a:effectLst/>
                <a:latin typeface="Georgia" panose="02040502050405020303" pitchFamily="18" charset="0"/>
              </a:rPr>
              <a:t>The Thirsty Arabia (1601)</a:t>
            </a:r>
            <a:endParaRPr lang="en-US" dirty="0"/>
          </a:p>
        </p:txBody>
      </p:sp>
      <p:sp>
        <p:nvSpPr>
          <p:cNvPr id="3" name="Content Placeholder 2">
            <a:extLst>
              <a:ext uri="{FF2B5EF4-FFF2-40B4-BE49-F238E27FC236}">
                <a16:creationId xmlns:a16="http://schemas.microsoft.com/office/drawing/2014/main" id="{18F9D790-F858-EFD7-6880-A5ED58DA4723}"/>
              </a:ext>
            </a:extLst>
          </p:cNvPr>
          <p:cNvSpPr>
            <a:spLocks noGrp="1"/>
          </p:cNvSpPr>
          <p:nvPr>
            <p:ph idx="1"/>
          </p:nvPr>
        </p:nvSpPr>
        <p:spPr>
          <a:xfrm>
            <a:off x="913795" y="2096064"/>
            <a:ext cx="7829910"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closeted first attempt to present the complexities and elegance of the Islamic faith and the prophet Muhammad on the English stage.</a:t>
            </a:r>
            <a:endParaRPr lang="en-US" b="0" i="0" dirty="0">
              <a:effectLst/>
              <a:latin typeface="Georgia" panose="02040502050405020303" pitchFamily="18" charset="0"/>
            </a:endParaRPr>
          </a:p>
          <a:p>
            <a:pPr marL="0" indent="0" algn="l" fontAlgn="base">
              <a:buNone/>
            </a:pPr>
            <a:r>
              <a:rPr lang="en-US" b="0" i="1" dirty="0">
                <a:effectLst/>
                <a:latin typeface="Georgia" panose="02040502050405020303" pitchFamily="18" charset="0"/>
              </a:rPr>
              <a:t>Thirsty Arabia</a:t>
            </a:r>
            <a:r>
              <a:rPr lang="en-US" b="0" i="0" dirty="0">
                <a:effectLst/>
                <a:latin typeface="Georgia" panose="02040502050405020303" pitchFamily="18" charset="0"/>
              </a:rPr>
              <a:t> was written over a century before the first English translation of the </a:t>
            </a:r>
            <a:r>
              <a:rPr lang="en-US" b="0" i="1" dirty="0">
                <a:effectLst/>
                <a:latin typeface="Georgia" panose="02040502050405020303" pitchFamily="18" charset="0"/>
              </a:rPr>
              <a:t>Qur’an</a:t>
            </a:r>
            <a:r>
              <a:rPr lang="en-US" b="0" i="0" dirty="0">
                <a:effectLst/>
                <a:latin typeface="Georgia" panose="02040502050405020303" pitchFamily="18" charset="0"/>
              </a:rPr>
              <a:t> was published. Despite this shortfall in primary sources about Islam, this comedy incorporates with unbiased research a wealth of theological and cultural details. Information flowed into Britain from Muslim countries alongside general trade in goods after Pope Pius V excommunicated Elizabeth I in 1570, but trade was halted shortly after this play was written in 1603. The narrative is launched when Muhammad declares he will destroy all mortals in Arabia for their sins in forty days with a drought.</a:t>
            </a:r>
          </a:p>
        </p:txBody>
      </p:sp>
      <p:pic>
        <p:nvPicPr>
          <p:cNvPr id="4" name="Picture 3">
            <a:extLst>
              <a:ext uri="{FF2B5EF4-FFF2-40B4-BE49-F238E27FC236}">
                <a16:creationId xmlns:a16="http://schemas.microsoft.com/office/drawing/2014/main" id="{369CE02D-CAD3-4E13-0043-A21F9E8CAD23}"/>
              </a:ext>
            </a:extLst>
          </p:cNvPr>
          <p:cNvPicPr>
            <a:picLocks noChangeAspect="1"/>
          </p:cNvPicPr>
          <p:nvPr/>
        </p:nvPicPr>
        <p:blipFill>
          <a:blip r:embed="rId2"/>
          <a:stretch>
            <a:fillRect/>
          </a:stretch>
        </p:blipFill>
        <p:spPr>
          <a:xfrm>
            <a:off x="8833497" y="2096064"/>
            <a:ext cx="2444708" cy="3700593"/>
          </a:xfrm>
          <a:prstGeom prst="rect">
            <a:avLst/>
          </a:prstGeom>
        </p:spPr>
      </p:pic>
    </p:spTree>
    <p:extLst>
      <p:ext uri="{BB962C8B-B14F-4D97-AF65-F5344CB8AC3E}">
        <p14:creationId xmlns:p14="http://schemas.microsoft.com/office/powerpoint/2010/main" val="383282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23-Tests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Autofit/>
          </a:bodyPr>
          <a:lstStyle/>
          <a:p>
            <a:pPr marL="0" indent="0" algn="l">
              <a:buNone/>
            </a:pPr>
            <a:r>
              <a:rPr lang="en-US" sz="1460" b="0" i="0" dirty="0">
                <a:effectLst/>
                <a:latin typeface="Verdana" panose="020B0604030504040204" pitchFamily="34" charset="0"/>
              </a:rPr>
              <a:t>1. Find a group of texts from a given period that are connected to an authorial mystery you want to solve, and save them as </a:t>
            </a:r>
            <a:r>
              <a:rPr lang="en-US" sz="1460" dirty="0">
                <a:effectLst/>
                <a:latin typeface="Verdana" panose="020B0604030504040204" pitchFamily="34" charset="0"/>
              </a:rPr>
              <a:t>.doc/x and .txt </a:t>
            </a:r>
            <a:r>
              <a:rPr lang="en-US" sz="1460" b="0" i="0" dirty="0">
                <a:effectLst/>
                <a:latin typeface="Verdana" panose="020B0604030504040204" pitchFamily="34" charset="0"/>
              </a:rPr>
              <a:t>document versions. Cut out fragments from other bylines.</a:t>
            </a:r>
          </a:p>
          <a:p>
            <a:pPr marL="0" indent="0" algn="l">
              <a:buNone/>
            </a:pPr>
            <a:r>
              <a:rPr lang="en-US" sz="1460" b="0" i="0" dirty="0">
                <a:effectLst/>
                <a:latin typeface="Verdana" panose="020B0604030504040204" pitchFamily="34" charset="0"/>
              </a:rPr>
              <a:t>2. Open free publicly-accessible websites—</a:t>
            </a:r>
            <a:r>
              <a:rPr lang="en-US" sz="1460"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sz="1460" b="0" i="0" dirty="0">
                <a:effectLst/>
                <a:latin typeface="Verdana" panose="020B0604030504040204" pitchFamily="34" charset="0"/>
              </a:rPr>
              <a:t>, </a:t>
            </a:r>
            <a:r>
              <a:rPr lang="en-US" sz="1460" b="0" i="0" u="none" strike="noStrike" dirty="0">
                <a:effectLst/>
                <a:latin typeface="Verdana" panose="020B0604030504040204" pitchFamily="34" charset="0"/>
                <a:hlinkClick r:id="rId3"/>
              </a:rPr>
              <a:t>https://www.online-utility.org/english/readability_test_and_improve.jsp</a:t>
            </a:r>
            <a:r>
              <a:rPr lang="en-US" sz="1460" b="0" i="0" dirty="0">
                <a:effectLst/>
                <a:latin typeface="Verdana" panose="020B0604030504040204" pitchFamily="34" charset="0"/>
              </a:rPr>
              <a:t>, and </a:t>
            </a:r>
            <a:r>
              <a:rPr lang="en-US" sz="1460" b="0" i="0" dirty="0">
                <a:effectLst/>
                <a:latin typeface="Verdana" panose="020B0604030504040204" pitchFamily="34" charset="0"/>
                <a:hlinkClick r:id="rId4"/>
              </a:rPr>
              <a:t>https://www.online-utility.org/text/analyzer.jsp</a:t>
            </a:r>
            <a:r>
              <a:rPr lang="en-US" sz="1460" dirty="0">
                <a:effectLst/>
                <a:latin typeface="Verdana" panose="020B0604030504040204" pitchFamily="34" charset="0"/>
              </a:rPr>
              <a:t>. A</a:t>
            </a:r>
            <a:r>
              <a:rPr lang="en-US" sz="1460" b="0" i="0" dirty="0">
                <a:effectLst/>
                <a:latin typeface="Verdana" panose="020B0604030504040204" pitchFamily="34" charset="0"/>
              </a:rPr>
              <a:t>nd download the free version of the </a:t>
            </a:r>
            <a:r>
              <a:rPr lang="en-US" sz="1460" b="0" i="0" dirty="0" err="1">
                <a:effectLst/>
                <a:latin typeface="Verdana" panose="020B0604030504040204" pitchFamily="34" charset="0"/>
              </a:rPr>
              <a:t>WordSmith</a:t>
            </a:r>
            <a:r>
              <a:rPr lang="en-US" sz="1460" b="0" i="0" dirty="0">
                <a:effectLst/>
                <a:latin typeface="Verdana" panose="020B0604030504040204" pitchFamily="34" charset="0"/>
              </a:rPr>
              <a:t> program.</a:t>
            </a:r>
          </a:p>
          <a:p>
            <a:pPr marL="0" indent="0" algn="l">
              <a:buNone/>
            </a:pPr>
            <a:r>
              <a:rPr lang="en-US" sz="1460" b="0" i="0" dirty="0">
                <a:effectLst/>
                <a:latin typeface="Verdana" panose="020B0604030504040204" pitchFamily="34" charset="0"/>
              </a:rPr>
              <a:t>3. Enter each of the texts separately into each of these platforms and record the data for several linguistic tests into a spreadsheet. Renaissance corpus: 23 tests for: punctuation, lexical density, parts of speech, passive voice, characters and syllables per word, and patterns of the top-6 words and letters. Additional tests can be added for psychological word-choice, as they were in the Renaissance corpus for a 27-tests total.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sz="1460"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sz="1460"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sz="1460"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a:t>
            </a:r>
          </a:p>
        </p:txBody>
      </p:sp>
    </p:spTree>
    <p:extLst>
      <p:ext uri="{BB962C8B-B14F-4D97-AF65-F5344CB8AC3E}">
        <p14:creationId xmlns:p14="http://schemas.microsoft.com/office/powerpoint/2010/main" val="171522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F45-785C-766E-1761-DD363F1E4A67}"/>
              </a:ext>
            </a:extLst>
          </p:cNvPr>
          <p:cNvSpPr>
            <a:spLocks noGrp="1"/>
          </p:cNvSpPr>
          <p:nvPr>
            <p:ph type="title"/>
          </p:nvPr>
        </p:nvSpPr>
        <p:spPr/>
        <p:txBody>
          <a:bodyPr/>
          <a:lstStyle/>
          <a:p>
            <a:r>
              <a:rPr lang="en-US" b="1" dirty="0">
                <a:effectLst/>
                <a:latin typeface="Georgia" panose="02040502050405020303" pitchFamily="18" charset="0"/>
              </a:rPr>
              <a:t>The Aphrodisia (1602)</a:t>
            </a:r>
            <a:endParaRPr lang="en-US" dirty="0"/>
          </a:p>
        </p:txBody>
      </p:sp>
      <p:sp>
        <p:nvSpPr>
          <p:cNvPr id="3" name="Content Placeholder 2">
            <a:extLst>
              <a:ext uri="{FF2B5EF4-FFF2-40B4-BE49-F238E27FC236}">
                <a16:creationId xmlns:a16="http://schemas.microsoft.com/office/drawing/2014/main" id="{910E9F76-7AF0-F1B6-C984-A304C6979B6A}"/>
              </a:ext>
            </a:extLst>
          </p:cNvPr>
          <p:cNvSpPr>
            <a:spLocks noGrp="1"/>
          </p:cNvSpPr>
          <p:nvPr>
            <p:ph idx="1"/>
          </p:nvPr>
        </p:nvSpPr>
        <p:spPr>
          <a:xfrm>
            <a:off x="913795" y="2096064"/>
            <a:ext cx="7468859" cy="3695136"/>
          </a:xfrm>
        </p:spPr>
        <p:txBody>
          <a:bodyPr>
            <a:normAutofit lnSpcReduction="10000"/>
          </a:bodyPr>
          <a:lstStyle/>
          <a:p>
            <a:pPr marL="0" indent="0" algn="l" fontAlgn="base">
              <a:buNone/>
            </a:pPr>
            <a:r>
              <a:rPr lang="en-US" b="1" i="0" dirty="0">
                <a:effectLst/>
                <a:latin typeface="Georgia" panose="02040502050405020303" pitchFamily="18" charset="0"/>
              </a:rPr>
              <a:t>A rare </a:t>
            </a:r>
            <a:r>
              <a:rPr lang="en-US" b="1" i="0" dirty="0" err="1">
                <a:effectLst/>
                <a:latin typeface="Georgia" panose="02040502050405020303" pitchFamily="18" charset="0"/>
              </a:rPr>
              <a:t>marinal</a:t>
            </a:r>
            <a:r>
              <a:rPr lang="en-US" b="1" i="0" dirty="0">
                <a:effectLst/>
                <a:latin typeface="Georgia" panose="02040502050405020303" pitchFamily="18" charset="0"/>
              </a:rPr>
              <a:t> about disguised identities and loves among the Greco-Roman deities under the Mediterranean Sea.</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Percy described </a:t>
            </a:r>
            <a:r>
              <a:rPr lang="en-US" b="0" i="1" dirty="0">
                <a:effectLst/>
                <a:latin typeface="Georgia" panose="02040502050405020303" pitchFamily="18" charset="0"/>
              </a:rPr>
              <a:t>Aphrodisia</a:t>
            </a:r>
            <a:r>
              <a:rPr lang="en-US" b="0" i="0" dirty="0">
                <a:effectLst/>
                <a:latin typeface="Georgia" panose="02040502050405020303" pitchFamily="18" charset="0"/>
              </a:rPr>
              <a:t> as an experiment in a new genre he was inventing, the </a:t>
            </a:r>
            <a:r>
              <a:rPr lang="en-US" b="0" i="1" dirty="0" err="1">
                <a:effectLst/>
                <a:latin typeface="Georgia" panose="02040502050405020303" pitchFamily="18" charset="0"/>
              </a:rPr>
              <a:t>marinal</a:t>
            </a:r>
            <a:r>
              <a:rPr lang="en-US" b="0" i="0" dirty="0">
                <a:effectLst/>
                <a:latin typeface="Georgia" panose="02040502050405020303" pitchFamily="18" charset="0"/>
              </a:rPr>
              <a:t>, designed to contrast the </a:t>
            </a:r>
            <a:r>
              <a:rPr lang="en-US" b="0" i="1" dirty="0">
                <a:effectLst/>
                <a:latin typeface="Georgia" panose="02040502050405020303" pitchFamily="18" charset="0"/>
              </a:rPr>
              <a:t>pastoral</a:t>
            </a:r>
            <a:r>
              <a:rPr lang="en-US" b="0" i="0" dirty="0">
                <a:effectLst/>
                <a:latin typeface="Georgia" panose="02040502050405020303" pitchFamily="18" charset="0"/>
              </a:rPr>
              <a:t> set on land in the countryside. Beyond this setting, this comedy focuses on taking to an extreme the popular European trope of disguises by having most of the main characters reveal themselves to have an identity other than the one they present themselves as.</a:t>
            </a:r>
          </a:p>
        </p:txBody>
      </p:sp>
      <p:pic>
        <p:nvPicPr>
          <p:cNvPr id="11" name="Picture 10">
            <a:extLst>
              <a:ext uri="{FF2B5EF4-FFF2-40B4-BE49-F238E27FC236}">
                <a16:creationId xmlns:a16="http://schemas.microsoft.com/office/drawing/2014/main" id="{2D16ECD3-5C3A-4A5F-6769-8159A709EB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7315" y="2096064"/>
            <a:ext cx="2339148" cy="3547069"/>
          </a:xfrm>
          <a:prstGeom prst="rect">
            <a:avLst/>
          </a:prstGeom>
        </p:spPr>
      </p:pic>
    </p:spTree>
    <p:extLst>
      <p:ext uri="{BB962C8B-B14F-4D97-AF65-F5344CB8AC3E}">
        <p14:creationId xmlns:p14="http://schemas.microsoft.com/office/powerpoint/2010/main" val="216871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B4E6-F1CC-2355-33E7-EA3730E9057F}"/>
              </a:ext>
            </a:extLst>
          </p:cNvPr>
          <p:cNvSpPr>
            <a:spLocks noGrp="1"/>
          </p:cNvSpPr>
          <p:nvPr>
            <p:ph type="title"/>
          </p:nvPr>
        </p:nvSpPr>
        <p:spPr/>
        <p:txBody>
          <a:bodyPr/>
          <a:lstStyle/>
          <a:p>
            <a:r>
              <a:rPr lang="en-US" b="1" dirty="0">
                <a:effectLst/>
                <a:latin typeface="Georgia" panose="02040502050405020303" pitchFamily="18" charset="0"/>
              </a:rPr>
              <a:t>A Forest Tragedy in the Vacuum: Or, Cupid’s Sacrifice (1602)</a:t>
            </a:r>
            <a:endParaRPr lang="en-US" dirty="0"/>
          </a:p>
        </p:txBody>
      </p:sp>
      <p:sp>
        <p:nvSpPr>
          <p:cNvPr id="3" name="Content Placeholder 2">
            <a:extLst>
              <a:ext uri="{FF2B5EF4-FFF2-40B4-BE49-F238E27FC236}">
                <a16:creationId xmlns:a16="http://schemas.microsoft.com/office/drawing/2014/main" id="{1ED09001-FC70-1220-51A2-7E7F65496B26}"/>
              </a:ext>
            </a:extLst>
          </p:cNvPr>
          <p:cNvSpPr>
            <a:spLocks noGrp="1"/>
          </p:cNvSpPr>
          <p:nvPr>
            <p:ph idx="1"/>
          </p:nvPr>
        </p:nvSpPr>
        <p:spPr>
          <a:xfrm>
            <a:off x="913795" y="2096064"/>
            <a:ext cx="7272636" cy="3695136"/>
          </a:xfrm>
        </p:spPr>
        <p:txBody>
          <a:bodyPr>
            <a:normAutofit fontScale="85000" lnSpcReduction="10000"/>
          </a:bodyPr>
          <a:lstStyle/>
          <a:p>
            <a:pPr marL="0" indent="0" algn="l" fontAlgn="base">
              <a:buNone/>
            </a:pPr>
            <a:r>
              <a:rPr lang="en-US" b="1" i="0" dirty="0">
                <a:effectLst/>
                <a:latin typeface="Georgia" panose="02040502050405020303" pitchFamily="18" charset="0"/>
              </a:rPr>
              <a:t>A farcical satire about the Laws of Tragedy and irrational morality that presents a Vacuum of death.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a:t>
            </a:r>
            <a:r>
              <a:rPr lang="en-US" b="0" i="1" dirty="0">
                <a:effectLst/>
                <a:latin typeface="Georgia" panose="02040502050405020303" pitchFamily="18" charset="0"/>
              </a:rPr>
              <a:t>Forest Tragedy</a:t>
            </a:r>
            <a:r>
              <a:rPr lang="en-US" b="0" i="0" dirty="0">
                <a:effectLst/>
                <a:latin typeface="Georgia" panose="02040502050405020303" pitchFamily="18" charset="0"/>
              </a:rPr>
              <a:t> is the only text that Percy labeled as a “tragedy”, but kept closeted in his family archives, without successfully selling it to a publisher. As the dominant tragedian under the “Shakespeare”-byline, Percy was the master of this genre. After decades of practicing perfecting strict obedience to the Laws of Tragedy, in this experiment, Percy rebels against them and satirizes the “imbecility” behind formulaic rules, and particularly in the types of rules that governs this “cruel” genre. The resulting farce especially satirizes Percy’s “Shakespeare”-bylined </a:t>
            </a:r>
            <a:r>
              <a:rPr lang="en-US" b="0" i="1" dirty="0">
                <a:effectLst/>
                <a:latin typeface="Georgia" panose="02040502050405020303" pitchFamily="18" charset="0"/>
              </a:rPr>
              <a:t>Romeo and Juliet</a:t>
            </a:r>
            <a:r>
              <a:rPr lang="en-US" b="0" i="0" dirty="0">
                <a:effectLst/>
                <a:latin typeface="Georgia" panose="02040502050405020303" pitchFamily="18" charset="0"/>
              </a:rPr>
              <a:t> (1597), as well as other murder-suicide dramas described in “William Painter’s” </a:t>
            </a:r>
            <a:r>
              <a:rPr lang="en-US" b="0" i="1" dirty="0">
                <a:effectLst/>
                <a:latin typeface="Georgia" panose="02040502050405020303" pitchFamily="18" charset="0"/>
              </a:rPr>
              <a:t>The Palace of Pleasure</a:t>
            </a:r>
            <a:r>
              <a:rPr lang="en-US" b="0" i="0" dirty="0">
                <a:effectLst/>
                <a:latin typeface="Georgia" panose="02040502050405020303" pitchFamily="18" charset="0"/>
              </a:rPr>
              <a:t> (1575).</a:t>
            </a:r>
          </a:p>
        </p:txBody>
      </p:sp>
      <p:pic>
        <p:nvPicPr>
          <p:cNvPr id="4" name="Picture 3">
            <a:extLst>
              <a:ext uri="{FF2B5EF4-FFF2-40B4-BE49-F238E27FC236}">
                <a16:creationId xmlns:a16="http://schemas.microsoft.com/office/drawing/2014/main" id="{A9B2777A-361E-E404-BB0A-4DB2D58320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52374" y="2096064"/>
            <a:ext cx="2772925" cy="4204846"/>
          </a:xfrm>
          <a:prstGeom prst="rect">
            <a:avLst/>
          </a:prstGeom>
        </p:spPr>
      </p:pic>
    </p:spTree>
    <p:extLst>
      <p:ext uri="{BB962C8B-B14F-4D97-AF65-F5344CB8AC3E}">
        <p14:creationId xmlns:p14="http://schemas.microsoft.com/office/powerpoint/2010/main" val="19193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DBA0-3EEA-D6A8-B710-6CC9A213988A}"/>
              </a:ext>
            </a:extLst>
          </p:cNvPr>
          <p:cNvSpPr>
            <a:spLocks noGrp="1"/>
          </p:cNvSpPr>
          <p:nvPr>
            <p:ph type="title"/>
          </p:nvPr>
        </p:nvSpPr>
        <p:spPr/>
        <p:txBody>
          <a:bodyPr/>
          <a:lstStyle/>
          <a:p>
            <a:r>
              <a:rPr lang="en-US" b="1" dirty="0">
                <a:effectLst/>
                <a:latin typeface="Georgia" panose="02040502050405020303" pitchFamily="18" charset="0"/>
              </a:rPr>
              <a:t>The Fairy Pastoral (1603)</a:t>
            </a:r>
            <a:endParaRPr lang="en-US" dirty="0"/>
          </a:p>
        </p:txBody>
      </p:sp>
      <p:sp>
        <p:nvSpPr>
          <p:cNvPr id="3" name="Content Placeholder 2">
            <a:extLst>
              <a:ext uri="{FF2B5EF4-FFF2-40B4-BE49-F238E27FC236}">
                <a16:creationId xmlns:a16="http://schemas.microsoft.com/office/drawing/2014/main" id="{EF8FEF98-D66E-94FE-BD0A-A9B2854E8FFE}"/>
              </a:ext>
            </a:extLst>
          </p:cNvPr>
          <p:cNvSpPr>
            <a:spLocks noGrp="1"/>
          </p:cNvSpPr>
          <p:nvPr>
            <p:ph idx="1"/>
          </p:nvPr>
        </p:nvSpPr>
        <p:spPr>
          <a:xfrm>
            <a:off x="913795" y="2096064"/>
            <a:ext cx="7488481"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pastoral satire about homicidal women- and men-haters being forced into marriage.</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A standard “Shakespearean” comedy takes a group of youths who are attracted to those who are not interested in them, and regroups them by the conclusion into neat pairings of three or four marriages. In contrast, </a:t>
            </a:r>
            <a:r>
              <a:rPr lang="en-US" b="0" i="1" dirty="0">
                <a:effectLst/>
                <a:latin typeface="Georgia" panose="02040502050405020303" pitchFamily="18" charset="0"/>
              </a:rPr>
              <a:t>Fairy Pastoral</a:t>
            </a:r>
            <a:r>
              <a:rPr lang="en-US" b="0" i="0" dirty="0">
                <a:effectLst/>
                <a:latin typeface="Georgia" panose="02040502050405020303" pitchFamily="18" charset="0"/>
              </a:rPr>
              <a:t> appears to have been censored because the men in the pairings are wooing their intended partners from the beginning, while the women are homicidally opposed to marriage and prove to the men how much they hate them during the plot, only for them all to be forced into four marriages that all of them are miserable in by the resolution. The setting is the Forest of Elvida inhabited by a kingdom of fairies.</a:t>
            </a:r>
          </a:p>
        </p:txBody>
      </p:sp>
      <p:pic>
        <p:nvPicPr>
          <p:cNvPr id="4" name="Picture 3">
            <a:extLst>
              <a:ext uri="{FF2B5EF4-FFF2-40B4-BE49-F238E27FC236}">
                <a16:creationId xmlns:a16="http://schemas.microsoft.com/office/drawing/2014/main" id="{CA55A85E-E8C0-AC39-22C5-EDE63473D3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3760473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AAF-3EB0-F63C-175E-72FCB11B4838}"/>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II: ATTRIBUTION MYSTERIES</a:t>
            </a:r>
            <a:br>
              <a:rPr lang="en-US" b="1" dirty="0">
                <a:effectLst/>
                <a:latin typeface="Georgia" panose="02040502050405020303" pitchFamily="18" charset="0"/>
              </a:rPr>
            </a:br>
            <a:r>
              <a:rPr lang="en-US" b="1" dirty="0">
                <a:effectLst/>
                <a:latin typeface="Georgia" panose="02040502050405020303" pitchFamily="18" charset="0"/>
              </a:rPr>
              <a:t>“</a:t>
            </a:r>
            <a:r>
              <a:rPr lang="en-US" dirty="0">
                <a:effectLst/>
                <a:latin typeface="Georgia" panose="02040502050405020303" pitchFamily="18" charset="0"/>
              </a:rPr>
              <a:t>A. M.’s” </a:t>
            </a:r>
            <a:r>
              <a:rPr lang="en-US" b="1" i="1" dirty="0">
                <a:effectLst/>
                <a:latin typeface="Georgia" panose="02040502050405020303" pitchFamily="18" charset="0"/>
              </a:rPr>
              <a:t>Fedele and Fortunio, the Two Italian Gentlemen</a:t>
            </a:r>
            <a:r>
              <a:rPr lang="en-US" b="0" i="1" dirty="0">
                <a:effectLst/>
                <a:latin typeface="Georgia" panose="02040502050405020303" pitchFamily="18" charset="0"/>
              </a:rPr>
              <a:t> </a:t>
            </a:r>
            <a:r>
              <a:rPr lang="en-US" b="1" dirty="0">
                <a:effectLst/>
                <a:latin typeface="Georgia" panose="02040502050405020303" pitchFamily="18" charset="0"/>
              </a:rPr>
              <a:t>(1585)</a:t>
            </a:r>
            <a:endParaRPr lang="en-US" dirty="0"/>
          </a:p>
        </p:txBody>
      </p:sp>
      <p:sp>
        <p:nvSpPr>
          <p:cNvPr id="3" name="Content Placeholder 2">
            <a:extLst>
              <a:ext uri="{FF2B5EF4-FFF2-40B4-BE49-F238E27FC236}">
                <a16:creationId xmlns:a16="http://schemas.microsoft.com/office/drawing/2014/main" id="{C2904EF8-1D78-114C-ABDF-AB23A61684B5}"/>
              </a:ext>
            </a:extLst>
          </p:cNvPr>
          <p:cNvSpPr>
            <a:spLocks noGrp="1"/>
          </p:cNvSpPr>
          <p:nvPr>
            <p:ph idx="1"/>
          </p:nvPr>
        </p:nvSpPr>
        <p:spPr>
          <a:xfrm>
            <a:off x="437321" y="2096064"/>
            <a:ext cx="7972803" cy="3695136"/>
          </a:xfrm>
        </p:spPr>
        <p:txBody>
          <a:bodyPr>
            <a:noAutofit/>
          </a:bodyPr>
          <a:lstStyle/>
          <a:p>
            <a:pPr marL="0" indent="0" algn="l" fontAlgn="base">
              <a:buNone/>
            </a:pPr>
            <a:r>
              <a:rPr lang="en-US" sz="1600" b="1" i="0" dirty="0">
                <a:effectLst/>
                <a:latin typeface="Georgia" panose="02040502050405020303" pitchFamily="18" charset="0"/>
              </a:rPr>
              <a:t>An adaptation of an Italian anti-comedy into an English formulaic-comedy.</a:t>
            </a:r>
            <a:endParaRPr lang="en-US" sz="1600" b="0" i="0" dirty="0">
              <a:effectLst/>
              <a:latin typeface="Georgia" panose="02040502050405020303" pitchFamily="18" charset="0"/>
            </a:endParaRPr>
          </a:p>
          <a:p>
            <a:pPr marL="0" indent="0" algn="l" fontAlgn="base">
              <a:buNone/>
            </a:pPr>
            <a:r>
              <a:rPr lang="en-US" sz="1600" b="0" i="1" dirty="0">
                <a:effectLst/>
                <a:latin typeface="Georgia" panose="02040502050405020303" pitchFamily="18" charset="0"/>
              </a:rPr>
              <a:t>Fedele and Fortunio</a:t>
            </a:r>
            <a:r>
              <a:rPr lang="en-US" sz="1600" b="0" i="0" dirty="0">
                <a:effectLst/>
                <a:latin typeface="Georgia" panose="02040502050405020303" pitchFamily="18" charset="0"/>
              </a:rPr>
              <a:t> is an exercise in adapting Luigi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Italian </a:t>
            </a:r>
            <a:r>
              <a:rPr lang="en-US" sz="1600" b="0" i="1" dirty="0">
                <a:effectLst/>
                <a:latin typeface="Georgia" panose="02040502050405020303" pitchFamily="18" charset="0"/>
              </a:rPr>
              <a:t>Il Fedele: </a:t>
            </a:r>
            <a:r>
              <a:rPr lang="en-US" sz="1600" b="0" i="1" dirty="0" err="1">
                <a:effectLst/>
                <a:latin typeface="Georgia" panose="02040502050405020303" pitchFamily="18" charset="0"/>
              </a:rPr>
              <a:t>Comedia</a:t>
            </a:r>
            <a:r>
              <a:rPr lang="en-US" sz="1600" b="0" i="1" dirty="0">
                <a:effectLst/>
                <a:latin typeface="Georgia" panose="02040502050405020303" pitchFamily="18" charset="0"/>
              </a:rPr>
              <a:t> del </a:t>
            </a:r>
            <a:r>
              <a:rPr lang="en-US" sz="1600" b="0" i="1" dirty="0" err="1">
                <a:effectLst/>
                <a:latin typeface="Georgia" panose="02040502050405020303" pitchFamily="18" charset="0"/>
              </a:rPr>
              <a:t>Clarissimo</a:t>
            </a:r>
            <a:r>
              <a:rPr lang="en-US" sz="1600" b="0" i="0" dirty="0">
                <a:effectLst/>
                <a:latin typeface="Georgia" panose="02040502050405020303" pitchFamily="18" charset="0"/>
              </a:rPr>
              <a:t> (1576) into an idealized version of British cultural purity. </a:t>
            </a:r>
            <a:r>
              <a:rPr lang="en-US" sz="1600" b="0" i="0" dirty="0" err="1">
                <a:effectLst/>
                <a:latin typeface="Georgia" panose="02040502050405020303" pitchFamily="18" charset="0"/>
              </a:rPr>
              <a:t>Pasqualigo</a:t>
            </a:r>
            <a:r>
              <a:rPr lang="en-US" sz="1600" b="0" i="0" dirty="0">
                <a:effectLst/>
                <a:latin typeface="Georgia" panose="02040502050405020303" pitchFamily="18" charset="0"/>
              </a:rPr>
              <a:t> had rebelled against preceding tropes of Italian comedy by showcasing murderous and wildly promiscuous and unfaithful ladies and gentlemen, and rebellious servants. Perhaps because Percy was desperate in his youth to create extremely proper content that would lead to him being invited to officially write for court revels, Percy re-wrote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innovations back into what this comedic plot was initially designed to be. A couple of virginal gentlemen and a couple of virginal ladies exchange love-interests as they realize they cannot attain their initial desires. Their eventual marriages are attained with mischievous help from a pretense-captain Crack-Stone, a spying Pedant who fakes being in love to appear manly, and the scientific and psychologically-manipulating magic of enchantress Medusa. </a:t>
            </a:r>
          </a:p>
        </p:txBody>
      </p:sp>
      <p:pic>
        <p:nvPicPr>
          <p:cNvPr id="4" name="Picture 3">
            <a:extLst>
              <a:ext uri="{FF2B5EF4-FFF2-40B4-BE49-F238E27FC236}">
                <a16:creationId xmlns:a16="http://schemas.microsoft.com/office/drawing/2014/main" id="{E1A03C99-9B8D-0F38-57B3-6E447C44FCA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216083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A886-6BC5-A0B3-32C3-53AA9856D529}"/>
              </a:ext>
            </a:extLst>
          </p:cNvPr>
          <p:cNvSpPr>
            <a:spLocks noGrp="1"/>
          </p:cNvSpPr>
          <p:nvPr>
            <p:ph type="title"/>
          </p:nvPr>
        </p:nvSpPr>
        <p:spPr/>
        <p:txBody>
          <a:bodyPr/>
          <a:lstStyle/>
          <a:p>
            <a:r>
              <a:rPr lang="en-US" b="1" dirty="0">
                <a:effectLst/>
                <a:latin typeface="Georgia" panose="02040502050405020303" pitchFamily="18" charset="0"/>
              </a:rPr>
              <a:t>“Robert Wilson’s” </a:t>
            </a:r>
            <a:r>
              <a:rPr lang="en-US" b="1" i="1" dirty="0">
                <a:effectLst/>
                <a:latin typeface="Georgia" panose="02040502050405020303" pitchFamily="18" charset="0"/>
              </a:rPr>
              <a:t>Three Lords and Three Ladies of London </a:t>
            </a:r>
            <a:r>
              <a:rPr lang="en-US" b="1" dirty="0">
                <a:effectLst/>
                <a:latin typeface="Georgia" panose="02040502050405020303" pitchFamily="18" charset="0"/>
              </a:rPr>
              <a:t>(1590)</a:t>
            </a:r>
            <a:endParaRPr lang="en-US" dirty="0"/>
          </a:p>
        </p:txBody>
      </p:sp>
      <p:sp>
        <p:nvSpPr>
          <p:cNvPr id="3" name="Content Placeholder 2">
            <a:extLst>
              <a:ext uri="{FF2B5EF4-FFF2-40B4-BE49-F238E27FC236}">
                <a16:creationId xmlns:a16="http://schemas.microsoft.com/office/drawing/2014/main" id="{E5FD8952-AB65-6DBD-AE62-6BC40721F409}"/>
              </a:ext>
            </a:extLst>
          </p:cNvPr>
          <p:cNvSpPr>
            <a:spLocks noGrp="1"/>
          </p:cNvSpPr>
          <p:nvPr>
            <p:ph idx="1"/>
          </p:nvPr>
        </p:nvSpPr>
        <p:spPr>
          <a:xfrm>
            <a:off x="500933" y="2096064"/>
            <a:ext cx="7901344" cy="4206354"/>
          </a:xfrm>
        </p:spPr>
        <p:txBody>
          <a:bodyPr>
            <a:normAutofit fontScale="92500" lnSpcReduction="20000"/>
          </a:bodyPr>
          <a:lstStyle/>
          <a:p>
            <a:pPr marL="0" indent="0" algn="l" fontAlgn="base">
              <a:buNone/>
            </a:pPr>
            <a:r>
              <a:rPr lang="en-US" b="1" i="0" dirty="0">
                <a:effectLst/>
                <a:latin typeface="Georgia" panose="02040502050405020303" pitchFamily="18" charset="0"/>
              </a:rPr>
              <a:t>An allegorical morality comedy about criminality and the rivalries between London, Lincoln and Spain.</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play is an exercise by a young dramatist who is grappling with understanding philosophical and legal concepts by simplifying these into personifications. Three Lords of London (called Pleasure, Pomp and Policy) declare their superiority with puffing emblems and insist that they have an innate right to marry the three Ladies of London (Love, Lucre and Conscience). The Ladies have been imprisoned in the first part of this series (</a:t>
            </a:r>
            <a:r>
              <a:rPr lang="en-US" b="0" i="1" dirty="0">
                <a:effectLst/>
                <a:latin typeface="Georgia" panose="02040502050405020303" pitchFamily="18" charset="0"/>
              </a:rPr>
              <a:t>Three Ladies of London</a:t>
            </a:r>
            <a:r>
              <a:rPr lang="en-US" b="0" i="0" dirty="0">
                <a:effectLst/>
                <a:latin typeface="Georgia" panose="02040502050405020303" pitchFamily="18" charset="0"/>
              </a:rPr>
              <a:t>) for their sins, and Nemo has decided that he would only release them if precisely three suitors bid for all of their hands in marriage simultaneously. The Ladies are told to remain silent and to obey whoever is willing to marry them, or they would have to return to prison to be tortured by Sorrow.</a:t>
            </a:r>
          </a:p>
        </p:txBody>
      </p:sp>
      <p:pic>
        <p:nvPicPr>
          <p:cNvPr id="4" name="Picture 3">
            <a:extLst>
              <a:ext uri="{FF2B5EF4-FFF2-40B4-BE49-F238E27FC236}">
                <a16:creationId xmlns:a16="http://schemas.microsoft.com/office/drawing/2014/main" id="{99E15932-0348-5F8A-19F6-21C63C336B1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19" cy="4206354"/>
          </a:xfrm>
          <a:prstGeom prst="rect">
            <a:avLst/>
          </a:prstGeom>
        </p:spPr>
      </p:pic>
    </p:spTree>
    <p:extLst>
      <p:ext uri="{BB962C8B-B14F-4D97-AF65-F5344CB8AC3E}">
        <p14:creationId xmlns:p14="http://schemas.microsoft.com/office/powerpoint/2010/main" val="49909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DDFD-D391-AA2C-2679-878BD914E787}"/>
              </a:ext>
            </a:extLst>
          </p:cNvPr>
          <p:cNvSpPr>
            <a:spLocks noGrp="1"/>
          </p:cNvSpPr>
          <p:nvPr>
            <p:ph type="title"/>
          </p:nvPr>
        </p:nvSpPr>
        <p:spPr/>
        <p:txBody>
          <a:bodyPr/>
          <a:lstStyle/>
          <a:p>
            <a:r>
              <a:rPr lang="en-US" b="1" dirty="0">
                <a:effectLst/>
                <a:latin typeface="Georgia" panose="02040502050405020303" pitchFamily="18" charset="0"/>
              </a:rPr>
              <a:t>The Anonymous </a:t>
            </a:r>
            <a:br>
              <a:rPr lang="en-US" b="1" dirty="0">
                <a:effectLst/>
                <a:latin typeface="Georgia" panose="02040502050405020303" pitchFamily="18" charset="0"/>
              </a:rPr>
            </a:br>
            <a:r>
              <a:rPr lang="en-US" b="1" i="1" dirty="0">
                <a:effectLst/>
                <a:latin typeface="Georgia" panose="02040502050405020303" pitchFamily="18" charset="0"/>
              </a:rPr>
              <a:t>Look Around You </a:t>
            </a:r>
            <a:r>
              <a:rPr lang="en-US" b="1" dirty="0">
                <a:effectLst/>
                <a:latin typeface="Georgia" panose="02040502050405020303" pitchFamily="18" charset="0"/>
              </a:rPr>
              <a:t>(1600)</a:t>
            </a:r>
            <a:endParaRPr lang="en-US" dirty="0"/>
          </a:p>
        </p:txBody>
      </p:sp>
      <p:sp>
        <p:nvSpPr>
          <p:cNvPr id="3" name="Content Placeholder 2">
            <a:extLst>
              <a:ext uri="{FF2B5EF4-FFF2-40B4-BE49-F238E27FC236}">
                <a16:creationId xmlns:a16="http://schemas.microsoft.com/office/drawing/2014/main" id="{9AF862E9-A736-04F2-5292-7EBE92871266}"/>
              </a:ext>
            </a:extLst>
          </p:cNvPr>
          <p:cNvSpPr>
            <a:spLocks noGrp="1"/>
          </p:cNvSpPr>
          <p:nvPr>
            <p:ph idx="1"/>
          </p:nvPr>
        </p:nvSpPr>
        <p:spPr>
          <a:xfrm>
            <a:off x="413469" y="2096064"/>
            <a:ext cx="7988808" cy="4424006"/>
          </a:xfrm>
        </p:spPr>
        <p:txBody>
          <a:bodyPr>
            <a:normAutofit fontScale="92500" lnSpcReduction="10000"/>
          </a:bodyPr>
          <a:lstStyle/>
          <a:p>
            <a:pPr marL="0" indent="0" algn="l" fontAlgn="base">
              <a:buNone/>
            </a:pPr>
            <a:r>
              <a:rPr lang="en-US" b="1" i="0" dirty="0">
                <a:effectLst/>
                <a:latin typeface="Georgia" panose="02040502050405020303" pitchFamily="18" charset="0"/>
              </a:rPr>
              <a:t>The neglected actual first part of the Robin Hood series.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Both in terms of its plot and date of first-publication and performance, </a:t>
            </a:r>
            <a:r>
              <a:rPr lang="en-US" b="0" i="1" dirty="0">
                <a:effectLst/>
                <a:latin typeface="Georgia" panose="02040502050405020303" pitchFamily="18" charset="0"/>
              </a:rPr>
              <a:t>Look Around You</a:t>
            </a:r>
            <a:r>
              <a:rPr lang="en-US" b="0" i="0" dirty="0">
                <a:effectLst/>
                <a:latin typeface="Georgia" panose="02040502050405020303" pitchFamily="18" charset="0"/>
              </a:rPr>
              <a:t> is the first part of a trilogy that was followed by the two famous Robin Hood plays, </a:t>
            </a:r>
            <a:r>
              <a:rPr lang="en-US" b="0" i="1" dirty="0">
                <a:effectLst/>
                <a:latin typeface="Georgia" panose="02040502050405020303" pitchFamily="18" charset="0"/>
              </a:rPr>
              <a:t>Downfall of Robert</a:t>
            </a:r>
            <a:r>
              <a:rPr lang="en-US" b="0" i="0" dirty="0">
                <a:effectLst/>
                <a:latin typeface="Georgia" panose="02040502050405020303" pitchFamily="18" charset="0"/>
              </a:rPr>
              <a:t> and </a:t>
            </a:r>
            <a:r>
              <a:rPr lang="en-US" b="0" i="1" dirty="0">
                <a:effectLst/>
                <a:latin typeface="Georgia" panose="02040502050405020303" pitchFamily="18" charset="0"/>
              </a:rPr>
              <a:t>Death of Robert Earl of Huntington</a:t>
            </a:r>
            <a:r>
              <a:rPr lang="en-US" b="0" i="0" dirty="0">
                <a:effectLst/>
                <a:latin typeface="Georgia" panose="02040502050405020303" pitchFamily="18" charset="0"/>
              </a:rPr>
              <a:t>. The latter two are tragedies that have been previously falsely attributed to “Anthony Monday”, while </a:t>
            </a:r>
            <a:r>
              <a:rPr lang="en-US" b="0" i="1" dirty="0">
                <a:effectLst/>
                <a:latin typeface="Georgia" panose="02040502050405020303" pitchFamily="18" charset="0"/>
              </a:rPr>
              <a:t>Look</a:t>
            </a:r>
            <a:r>
              <a:rPr lang="en-US" b="0" i="0" dirty="0">
                <a:effectLst/>
                <a:latin typeface="Georgia" panose="02040502050405020303" pitchFamily="18" charset="0"/>
              </a:rPr>
              <a:t> is a comedy that has remained unattributed since its anonymous release. Censors might have neglected to connect </a:t>
            </a:r>
            <a:r>
              <a:rPr lang="en-US" b="0" i="1" dirty="0">
                <a:effectLst/>
                <a:latin typeface="Georgia" panose="02040502050405020303" pitchFamily="18" charset="0"/>
              </a:rPr>
              <a:t>Look</a:t>
            </a:r>
            <a:r>
              <a:rPr lang="en-US" b="0" i="0" dirty="0">
                <a:effectLst/>
                <a:latin typeface="Georgia" panose="02040502050405020303" pitchFamily="18" charset="0"/>
              </a:rPr>
              <a:t> to the others because in it, Robin Hood (Earl of Huntington) spends most of the play cross-dressing as Lady </a:t>
            </a:r>
            <a:r>
              <a:rPr lang="en-US" b="0" i="0" dirty="0" err="1">
                <a:effectLst/>
                <a:latin typeface="Georgia" panose="02040502050405020303" pitchFamily="18" charset="0"/>
              </a:rPr>
              <a:t>Faukenbridge</a:t>
            </a:r>
            <a:r>
              <a:rPr lang="en-US" b="0" i="0" dirty="0">
                <a:effectLst/>
                <a:latin typeface="Georgia" panose="02040502050405020303" pitchFamily="18" charset="0"/>
              </a:rPr>
              <a:t>, and being wooed on a balcony by Prince Richard. Meanwhile, Skink wears a myriad of disguises to escape Old King Henry’s wrath over the Queen hiring Skink to assassinate the King’s lover, </a:t>
            </a:r>
            <a:r>
              <a:rPr lang="en-US" b="0" i="0" dirty="0" err="1">
                <a:effectLst/>
                <a:latin typeface="Georgia" panose="02040502050405020303" pitchFamily="18" charset="0"/>
              </a:rPr>
              <a:t>Rosamund</a:t>
            </a:r>
            <a:r>
              <a:rPr lang="en-US" b="0"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71B00C6B-A28C-FEE6-9A80-006198EB4B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9" cy="4206352"/>
          </a:xfrm>
          <a:prstGeom prst="rect">
            <a:avLst/>
          </a:prstGeom>
        </p:spPr>
      </p:pic>
    </p:spTree>
    <p:extLst>
      <p:ext uri="{BB962C8B-B14F-4D97-AF65-F5344CB8AC3E}">
        <p14:creationId xmlns:p14="http://schemas.microsoft.com/office/powerpoint/2010/main" val="2582349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99C6-5B7E-E186-E533-3CDA6A48EDB2}"/>
              </a:ext>
            </a:extLst>
          </p:cNvPr>
          <p:cNvSpPr>
            <a:spLocks noGrp="1"/>
          </p:cNvSpPr>
          <p:nvPr>
            <p:ph type="title"/>
          </p:nvPr>
        </p:nvSpPr>
        <p:spPr>
          <a:xfrm>
            <a:off x="919119" y="-143897"/>
            <a:ext cx="10353761" cy="1326321"/>
          </a:xfrm>
        </p:spPr>
        <p:txBody>
          <a:bodyPr/>
          <a:lstStyle/>
          <a:p>
            <a:r>
              <a:rPr lang="en-US" b="1" i="1" dirty="0">
                <a:effectLst/>
                <a:latin typeface="Georgia" panose="02040502050405020303" pitchFamily="18" charset="0"/>
              </a:rPr>
              <a:t>Look Around You </a:t>
            </a:r>
            <a:endParaRPr lang="en-US" dirty="0"/>
          </a:p>
        </p:txBody>
      </p:sp>
      <p:pic>
        <p:nvPicPr>
          <p:cNvPr id="4" name="Content Placeholder 3">
            <a:extLst>
              <a:ext uri="{FF2B5EF4-FFF2-40B4-BE49-F238E27FC236}">
                <a16:creationId xmlns:a16="http://schemas.microsoft.com/office/drawing/2014/main" id="{752756B5-0514-6D30-476C-3178568C4A2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00940" y="720767"/>
            <a:ext cx="4990119" cy="6104077"/>
          </a:xfrm>
          <a:prstGeom prst="rect">
            <a:avLst/>
          </a:prstGeom>
        </p:spPr>
      </p:pic>
    </p:spTree>
    <p:extLst>
      <p:ext uri="{BB962C8B-B14F-4D97-AF65-F5344CB8AC3E}">
        <p14:creationId xmlns:p14="http://schemas.microsoft.com/office/powerpoint/2010/main" val="261106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3A4-B955-3BAF-F96C-6018609EC0B1}"/>
              </a:ext>
            </a:extLst>
          </p:cNvPr>
          <p:cNvSpPr>
            <a:spLocks noGrp="1"/>
          </p:cNvSpPr>
          <p:nvPr>
            <p:ph type="title"/>
          </p:nvPr>
        </p:nvSpPr>
        <p:spPr/>
        <p:txBody>
          <a:bodyPr/>
          <a:lstStyle/>
          <a:p>
            <a:r>
              <a:rPr lang="en-US" b="1" dirty="0">
                <a:effectLst/>
                <a:latin typeface="Georgia" panose="02040502050405020303" pitchFamily="18" charset="0"/>
              </a:rPr>
              <a:t>“William Shakespeare’s”</a:t>
            </a:r>
            <a:br>
              <a:rPr lang="en-US" b="1" dirty="0">
                <a:effectLst/>
                <a:latin typeface="Georgia" panose="02040502050405020303" pitchFamily="18" charset="0"/>
              </a:rPr>
            </a:br>
            <a:r>
              <a:rPr lang="en-US" b="1" i="1" dirty="0">
                <a:effectLst/>
                <a:latin typeface="Georgia" panose="02040502050405020303" pitchFamily="18" charset="0"/>
              </a:rPr>
              <a:t>Hamlet</a:t>
            </a:r>
            <a:r>
              <a:rPr lang="en-US" b="1" dirty="0">
                <a:effectLst/>
                <a:latin typeface="Georgia" panose="02040502050405020303" pitchFamily="18" charset="0"/>
              </a:rPr>
              <a:t> (First Quarto: 1603)</a:t>
            </a:r>
            <a:endParaRPr lang="en-US" dirty="0"/>
          </a:p>
        </p:txBody>
      </p:sp>
      <p:sp>
        <p:nvSpPr>
          <p:cNvPr id="3" name="Content Placeholder 2">
            <a:extLst>
              <a:ext uri="{FF2B5EF4-FFF2-40B4-BE49-F238E27FC236}">
                <a16:creationId xmlns:a16="http://schemas.microsoft.com/office/drawing/2014/main" id="{7C196139-147A-6845-417B-2305F19BFF5E}"/>
              </a:ext>
            </a:extLst>
          </p:cNvPr>
          <p:cNvSpPr>
            <a:spLocks noGrp="1"/>
          </p:cNvSpPr>
          <p:nvPr>
            <p:ph idx="1"/>
          </p:nvPr>
        </p:nvSpPr>
        <p:spPr>
          <a:xfrm>
            <a:off x="453224" y="2096064"/>
            <a:ext cx="7937279" cy="4400152"/>
          </a:xfrm>
        </p:spPr>
        <p:txBody>
          <a:bodyPr>
            <a:normAutofit fontScale="85000" lnSpcReduction="10000"/>
          </a:bodyPr>
          <a:lstStyle/>
          <a:p>
            <a:pPr marL="0" indent="0" algn="l" fontAlgn="base">
              <a:buNone/>
            </a:pPr>
            <a:r>
              <a:rPr lang="en-US" b="1" i="0" dirty="0">
                <a:effectLst/>
                <a:latin typeface="Georgia" panose="02040502050405020303" pitchFamily="18" charset="0"/>
              </a:rPr>
              <a:t>The censored satirical or “bad” version of the “Shakespeare” classic that features a homosexual affair between Hamlet and Horatio, and Ofelia’s deflowering to feign heterosexual normalcy.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standard summary of </a:t>
            </a:r>
            <a:r>
              <a:rPr lang="en-US" b="0" i="1" dirty="0">
                <a:effectLst/>
                <a:latin typeface="Georgia" panose="02040502050405020303" pitchFamily="18" charset="0"/>
              </a:rPr>
              <a:t>Hamlet</a:t>
            </a:r>
            <a:r>
              <a:rPr lang="en-US" b="0" i="0" dirty="0">
                <a:effectLst/>
                <a:latin typeface="Georgia" panose="02040502050405020303" pitchFamily="18" charset="0"/>
              </a:rPr>
              <a:t> describes it as a “tragedy” about a “mad” or “tormented” Prince of Denmark, who follows the solicitation of the Ghost of his assassinated father to revenge-murder his incestuous and homicidal uncle Claudius. The commentary that accompanies this never-before fully-modernized First Quarto of </a:t>
            </a:r>
            <a:r>
              <a:rPr lang="en-US" b="0" i="1" dirty="0">
                <a:effectLst/>
                <a:latin typeface="Georgia" panose="02040502050405020303" pitchFamily="18" charset="0"/>
              </a:rPr>
              <a:t>Hamlet</a:t>
            </a:r>
            <a:r>
              <a:rPr lang="en-US" b="0" i="0" dirty="0">
                <a:effectLst/>
                <a:latin typeface="Georgia" panose="02040502050405020303" pitchFamily="18" charset="0"/>
              </a:rPr>
              <a:t> explains how it was initially designed to be a satire that diverged from Saxo Grammaticus’ </a:t>
            </a:r>
            <a:r>
              <a:rPr lang="en-US" b="0" i="1" dirty="0">
                <a:effectLst/>
                <a:latin typeface="Georgia" panose="02040502050405020303" pitchFamily="18" charset="0"/>
              </a:rPr>
              <a:t>Danish History</a:t>
            </a:r>
            <a:r>
              <a:rPr lang="en-US" b="0" i="0" dirty="0">
                <a:effectLst/>
                <a:latin typeface="Georgia" panose="02040502050405020303" pitchFamily="18" charset="0"/>
              </a:rPr>
              <a:t> where </a:t>
            </a:r>
            <a:r>
              <a:rPr lang="en-US" b="0" i="0" dirty="0" err="1">
                <a:effectLst/>
                <a:latin typeface="Georgia" panose="02040502050405020303" pitchFamily="18" charset="0"/>
              </a:rPr>
              <a:t>Amleth</a:t>
            </a:r>
            <a:r>
              <a:rPr lang="en-US" b="0" i="0" dirty="0">
                <a:effectLst/>
                <a:latin typeface="Georgia" panose="02040502050405020303" pitchFamily="18" charset="0"/>
              </a:rPr>
              <a:t> pretends to be mad not only to execute revenge but also to successfully win the crown from his uncle. The First Quarto subtracts any desire for the crown from Hamlet, and instead subversively explains that Hamlet is motivated to feign madness and to deflower Ofelia to disguise his outlawed homosexual love for Horatio.</a:t>
            </a:r>
          </a:p>
        </p:txBody>
      </p:sp>
      <p:pic>
        <p:nvPicPr>
          <p:cNvPr id="4" name="Picture 3">
            <a:extLst>
              <a:ext uri="{FF2B5EF4-FFF2-40B4-BE49-F238E27FC236}">
                <a16:creationId xmlns:a16="http://schemas.microsoft.com/office/drawing/2014/main" id="{9E3155C1-A6CD-C507-5E10-13FCD835F6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2"/>
          </a:xfrm>
          <a:prstGeom prst="rect">
            <a:avLst/>
          </a:prstGeom>
        </p:spPr>
      </p:pic>
    </p:spTree>
    <p:extLst>
      <p:ext uri="{BB962C8B-B14F-4D97-AF65-F5344CB8AC3E}">
        <p14:creationId xmlns:p14="http://schemas.microsoft.com/office/powerpoint/2010/main" val="54166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FCD-9178-C3C2-423B-2FEE4505FFAB}"/>
              </a:ext>
            </a:extLst>
          </p:cNvPr>
          <p:cNvSpPr>
            <a:spLocks noGrp="1"/>
          </p:cNvSpPr>
          <p:nvPr>
            <p:ph type="title"/>
          </p:nvPr>
        </p:nvSpPr>
        <p:spPr/>
        <p:txBody>
          <a:bodyPr/>
          <a:lstStyle/>
          <a:p>
            <a:r>
              <a:rPr lang="en-US" b="1" dirty="0">
                <a:effectLst/>
                <a:latin typeface="Georgia" panose="02040502050405020303" pitchFamily="18" charset="0"/>
              </a:rPr>
              <a:t>Nobody and Somebody (1606)</a:t>
            </a:r>
            <a:endParaRPr lang="en-US" dirty="0"/>
          </a:p>
        </p:txBody>
      </p:sp>
      <p:sp>
        <p:nvSpPr>
          <p:cNvPr id="3" name="Content Placeholder 2">
            <a:extLst>
              <a:ext uri="{FF2B5EF4-FFF2-40B4-BE49-F238E27FC236}">
                <a16:creationId xmlns:a16="http://schemas.microsoft.com/office/drawing/2014/main" id="{94336B85-90FD-4AC1-0DC7-E4C1D0D2FEFB}"/>
              </a:ext>
            </a:extLst>
          </p:cNvPr>
          <p:cNvSpPr>
            <a:spLocks noGrp="1"/>
          </p:cNvSpPr>
          <p:nvPr>
            <p:ph idx="1"/>
          </p:nvPr>
        </p:nvSpPr>
        <p:spPr>
          <a:xfrm>
            <a:off x="556591" y="2096064"/>
            <a:ext cx="7853534" cy="4152336"/>
          </a:xfrm>
        </p:spPr>
        <p:txBody>
          <a:bodyPr>
            <a:normAutofit fontScale="92500" lnSpcReduction="20000"/>
          </a:bodyPr>
          <a:lstStyle/>
          <a:p>
            <a:pPr marL="0" indent="0" algn="l" fontAlgn="base">
              <a:buNone/>
            </a:pPr>
            <a:r>
              <a:rPr lang="en-US" b="1" i="0" dirty="0">
                <a:effectLst/>
                <a:latin typeface="Georgia" panose="02040502050405020303" pitchFamily="18" charset="0"/>
              </a:rPr>
              <a:t>A comedy that juxtaposes fame with anonymity, and tyrannical abuse with fair governance.</a:t>
            </a:r>
            <a:r>
              <a:rPr lang="en-US" b="0" i="0" dirty="0">
                <a:effectLst/>
                <a:latin typeface="Georgia" panose="02040502050405020303" pitchFamily="18" charset="0"/>
              </a:rPr>
              <a:t>  </a:t>
            </a:r>
          </a:p>
          <a:p>
            <a:pPr marL="0" indent="0" algn="l" fontAlgn="base">
              <a:buNone/>
            </a:pPr>
            <a:r>
              <a:rPr lang="en-US" b="0" i="0" dirty="0">
                <a:effectLst/>
                <a:latin typeface="Georgia" panose="02040502050405020303" pitchFamily="18" charset="0"/>
              </a:rPr>
              <a:t>The rapid succession of monarchs across </a:t>
            </a:r>
            <a:r>
              <a:rPr lang="en-US" b="0" i="1" dirty="0">
                <a:effectLst/>
                <a:latin typeface="Georgia" panose="02040502050405020303" pitchFamily="18" charset="0"/>
              </a:rPr>
              <a:t>Nobody and Somebody</a:t>
            </a:r>
            <a:r>
              <a:rPr lang="en-US" b="0" i="0" dirty="0">
                <a:effectLst/>
                <a:latin typeface="Georgia" panose="02040502050405020303" pitchFamily="18" charset="0"/>
              </a:rPr>
              <a:t> satirizes the standard plots of “Shakespearean” histories that end with the overthrow or death of the preceding tyrannical monarch, and suggest hope that the next monarch will be better, before this hope is dispelled in the next tragic history, as is the case with the chronological series of </a:t>
            </a:r>
            <a:r>
              <a:rPr lang="en-US" b="0" i="1" dirty="0">
                <a:effectLst/>
                <a:latin typeface="Georgia" panose="02040502050405020303" pitchFamily="18" charset="0"/>
              </a:rPr>
              <a:t>Edward III, Richard II, </a:t>
            </a:r>
            <a:r>
              <a:rPr lang="en-US" b="0" i="0" dirty="0">
                <a:effectLst/>
                <a:latin typeface="Georgia" panose="02040502050405020303" pitchFamily="18" charset="0"/>
              </a:rPr>
              <a:t>and </a:t>
            </a:r>
            <a:r>
              <a:rPr lang="en-US" b="0" i="1" dirty="0">
                <a:effectLst/>
                <a:latin typeface="Georgia" panose="02040502050405020303" pitchFamily="18" charset="0"/>
              </a:rPr>
              <a:t>1 Henry IV</a:t>
            </a:r>
            <a:r>
              <a:rPr lang="en-US" b="0" i="0" dirty="0">
                <a:effectLst/>
                <a:latin typeface="Georgia" panose="02040502050405020303" pitchFamily="18" charset="0"/>
              </a:rPr>
              <a:t>. </a:t>
            </a:r>
            <a:r>
              <a:rPr lang="en-US" b="0" i="1" dirty="0">
                <a:effectLst/>
                <a:latin typeface="Georgia" panose="02040502050405020303" pitchFamily="18" charset="0"/>
              </a:rPr>
              <a:t>Nobody</a:t>
            </a:r>
            <a:r>
              <a:rPr lang="en-US" b="0" i="0" dirty="0">
                <a:effectLst/>
                <a:latin typeface="Georgia" panose="02040502050405020303" pitchFamily="18" charset="0"/>
              </a:rPr>
              <a:t> is set in 85-60 BC, or just before the Roman invasion of the British Isles. The plot opens with two Court advisors, Cornwall and </a:t>
            </a:r>
            <a:r>
              <a:rPr lang="en-US" b="0" i="0" dirty="0" err="1">
                <a:effectLst/>
                <a:latin typeface="Georgia" panose="02040502050405020303" pitchFamily="18" charset="0"/>
              </a:rPr>
              <a:t>Marcian</a:t>
            </a:r>
            <a:r>
              <a:rPr lang="en-US" b="0" i="0" dirty="0">
                <a:effectLst/>
                <a:latin typeface="Georgia" panose="02040502050405020303" pitchFamily="18" charset="0"/>
              </a:rPr>
              <a:t>, scheming to overthrow their corrupt King </a:t>
            </a:r>
            <a:r>
              <a:rPr lang="en-US" b="0" i="0" dirty="0" err="1">
                <a:effectLst/>
                <a:latin typeface="Georgia" panose="02040502050405020303" pitchFamily="18" charset="0"/>
              </a:rPr>
              <a:t>Archigallo</a:t>
            </a:r>
            <a:r>
              <a:rPr lang="en-US" b="0" i="0" dirty="0">
                <a:effectLst/>
                <a:latin typeface="Georgia" panose="02040502050405020303" pitchFamily="18" charset="0"/>
              </a:rPr>
              <a:t> who unfairly confiscates land to grant it to Lord Sycophant and names a common Wench as his Queen.</a:t>
            </a:r>
          </a:p>
        </p:txBody>
      </p:sp>
      <p:pic>
        <p:nvPicPr>
          <p:cNvPr id="4" name="Picture 3">
            <a:extLst>
              <a:ext uri="{FF2B5EF4-FFF2-40B4-BE49-F238E27FC236}">
                <a16:creationId xmlns:a16="http://schemas.microsoft.com/office/drawing/2014/main" id="{4A8C3252-1662-0D2D-21C2-D0EABD339A6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1"/>
          </a:xfrm>
          <a:prstGeom prst="rect">
            <a:avLst/>
          </a:prstGeom>
        </p:spPr>
      </p:pic>
    </p:spTree>
    <p:extLst>
      <p:ext uri="{BB962C8B-B14F-4D97-AF65-F5344CB8AC3E}">
        <p14:creationId xmlns:p14="http://schemas.microsoft.com/office/powerpoint/2010/main" val="29613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97D7-A345-5953-4B9C-3319490FEF36}"/>
              </a:ext>
            </a:extLst>
          </p:cNvPr>
          <p:cNvSpPr>
            <a:spLocks noGrp="1"/>
          </p:cNvSpPr>
          <p:nvPr>
            <p:ph type="title"/>
          </p:nvPr>
        </p:nvSpPr>
        <p:spPr/>
        <p:txBody>
          <a:bodyPr/>
          <a:lstStyle/>
          <a:p>
            <a:r>
              <a:rPr lang="en-US" b="1" dirty="0">
                <a:effectLst/>
                <a:latin typeface="Georgia" panose="02040502050405020303" pitchFamily="18" charset="0"/>
              </a:rPr>
              <a:t>“William Cavendish’s” </a:t>
            </a:r>
            <a:br>
              <a:rPr lang="en-US" b="1" dirty="0">
                <a:effectLst/>
                <a:latin typeface="Georgia" panose="02040502050405020303" pitchFamily="18" charset="0"/>
              </a:rPr>
            </a:br>
            <a:r>
              <a:rPr lang="en-US" b="1" i="1" dirty="0">
                <a:effectLst/>
                <a:latin typeface="Georgia" panose="02040502050405020303" pitchFamily="18" charset="0"/>
              </a:rPr>
              <a:t>Captain Underwit </a:t>
            </a:r>
            <a:r>
              <a:rPr lang="en-US" b="1"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28939180-B413-2434-8653-03D4CA830C21}"/>
              </a:ext>
            </a:extLst>
          </p:cNvPr>
          <p:cNvSpPr>
            <a:spLocks noGrp="1"/>
          </p:cNvSpPr>
          <p:nvPr>
            <p:ph idx="1"/>
          </p:nvPr>
        </p:nvSpPr>
        <p:spPr>
          <a:xfrm>
            <a:off x="477079" y="2096064"/>
            <a:ext cx="7921274" cy="4280882"/>
          </a:xfrm>
        </p:spPr>
        <p:txBody>
          <a:bodyPr>
            <a:normAutofit fontScale="92500" lnSpcReduction="20000"/>
          </a:bodyPr>
          <a:lstStyle/>
          <a:p>
            <a:pPr marL="0" indent="0" algn="l" fontAlgn="base">
              <a:buNone/>
            </a:pPr>
            <a:r>
              <a:rPr lang="en-US" b="1" i="0" dirty="0">
                <a:effectLst/>
                <a:latin typeface="Georgia" panose="02040502050405020303" pitchFamily="18" charset="0"/>
              </a:rPr>
              <a:t>A country comedy about the absurdly corrupt purchases of military titles.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Captain Underwit has succeeded in becoming a “paper” Captain by bribing the Lieutenant with favors and a below-value land-purchase. Underwit then sends his servant Thomas to purchase books to prepare him to actually carry out military duties, but Thomas instead purchases the “Shakespeare” Folio, and other impractical or irrelevant books in a manner that echoes Don Quixote’s belief he could imitate the actions of knights in romance novels. Meanwhile, Underwit withdraws from London into his father-in-law Sir Richard’s country estate. Underwit hires Captain </a:t>
            </a:r>
            <a:r>
              <a:rPr lang="en-US" b="0" i="0" dirty="0" err="1">
                <a:effectLst/>
                <a:latin typeface="Georgia" panose="02040502050405020303" pitchFamily="18" charset="0"/>
              </a:rPr>
              <a:t>Sackburie</a:t>
            </a:r>
            <a:r>
              <a:rPr lang="en-US" b="0" i="0" dirty="0">
                <a:effectLst/>
                <a:latin typeface="Georgia" panose="02040502050405020303" pitchFamily="18" charset="0"/>
              </a:rPr>
              <a:t> to build his military acumen, but </a:t>
            </a:r>
            <a:r>
              <a:rPr lang="en-US" b="0" i="0" dirty="0" err="1">
                <a:effectLst/>
                <a:latin typeface="Georgia" panose="02040502050405020303" pitchFamily="18" charset="0"/>
              </a:rPr>
              <a:t>Sackburie</a:t>
            </a:r>
            <a:r>
              <a:rPr lang="en-US" b="0" i="0" dirty="0">
                <a:effectLst/>
                <a:latin typeface="Georgia" panose="02040502050405020303" pitchFamily="18" charset="0"/>
              </a:rPr>
              <a:t> only has him perform a few military dances before they escape to drink at a tavern.</a:t>
            </a:r>
          </a:p>
        </p:txBody>
      </p:sp>
      <p:pic>
        <p:nvPicPr>
          <p:cNvPr id="5" name="Picture 4">
            <a:extLst>
              <a:ext uri="{FF2B5EF4-FFF2-40B4-BE49-F238E27FC236}">
                <a16:creationId xmlns:a16="http://schemas.microsoft.com/office/drawing/2014/main" id="{8D0AAC93-9792-0792-9B0B-AD00D16C95C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7" cy="4206351"/>
          </a:xfrm>
          <a:prstGeom prst="rect">
            <a:avLst/>
          </a:prstGeom>
        </p:spPr>
      </p:pic>
    </p:spTree>
    <p:extLst>
      <p:ext uri="{BB962C8B-B14F-4D97-AF65-F5344CB8AC3E}">
        <p14:creationId xmlns:p14="http://schemas.microsoft.com/office/powerpoint/2010/main" val="336355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0F6-6280-FD68-9088-D55D1A63C4DE}"/>
              </a:ext>
            </a:extLst>
          </p:cNvPr>
          <p:cNvSpPr>
            <a:spLocks noGrp="1"/>
          </p:cNvSpPr>
          <p:nvPr>
            <p:ph type="title"/>
          </p:nvPr>
        </p:nvSpPr>
        <p:spPr>
          <a:xfrm>
            <a:off x="914356" y="213229"/>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Group-G: Thackeray’s </a:t>
            </a:r>
            <a:r>
              <a:rPr lang="en-US" sz="3200" i="1" dirty="0">
                <a:effectLst/>
                <a:latin typeface="Times New Roman" panose="02020603050405020304" pitchFamily="18" charset="0"/>
                <a:ea typeface="Calibri" panose="020F0502020204030204" pitchFamily="34" charset="0"/>
              </a:rPr>
              <a:t>Vanity Fair</a:t>
            </a:r>
            <a:r>
              <a:rPr lang="en-US" sz="3200" dirty="0">
                <a:effectLst/>
                <a:latin typeface="Times New Roman" panose="02020603050405020304" pitchFamily="18" charset="0"/>
                <a:ea typeface="Calibri" panose="020F0502020204030204" pitchFamily="34" charset="0"/>
              </a:rPr>
              <a:t> vs Dickens’ </a:t>
            </a:r>
            <a:r>
              <a:rPr lang="en-US" sz="3200" i="1" dirty="0">
                <a:effectLst/>
                <a:latin typeface="Times New Roman" panose="02020603050405020304" pitchFamily="18" charset="0"/>
                <a:ea typeface="Calibri" panose="020F0502020204030204" pitchFamily="34" charset="0"/>
              </a:rPr>
              <a:t>Tale of Two Cities</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4E12B6B4-B60B-3513-7BB4-E917E1376FB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71719" y="1500305"/>
            <a:ext cx="7648562" cy="5318450"/>
          </a:xfrm>
        </p:spPr>
      </p:pic>
    </p:spTree>
    <p:extLst>
      <p:ext uri="{BB962C8B-B14F-4D97-AF65-F5344CB8AC3E}">
        <p14:creationId xmlns:p14="http://schemas.microsoft.com/office/powerpoint/2010/main" val="412377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5502-5ED3-4CC2-887F-093BDCDE36BB}"/>
              </a:ext>
            </a:extLst>
          </p:cNvPr>
          <p:cNvSpPr>
            <a:spLocks noGrp="1"/>
          </p:cNvSpPr>
          <p:nvPr>
            <p:ph type="title"/>
          </p:nvPr>
        </p:nvSpPr>
        <p:spPr/>
        <p:txBody>
          <a:bodyPr>
            <a:normAutofit/>
          </a:bodyPr>
          <a:lstStyle/>
          <a:p>
            <a:r>
              <a:rPr lang="en-US" u="sng" dirty="0"/>
              <a:t>Ben Jonson’s</a:t>
            </a:r>
            <a:br>
              <a:rPr lang="en-US" dirty="0"/>
            </a:br>
            <a:r>
              <a:rPr lang="en-US" dirty="0"/>
              <a:t>“Cavendish’s” </a:t>
            </a:r>
            <a:r>
              <a:rPr lang="en-US" b="1" i="1" dirty="0">
                <a:effectLst/>
                <a:latin typeface="Georgia" panose="02040502050405020303" pitchFamily="18" charset="0"/>
              </a:rPr>
              <a:t>The Variety</a:t>
            </a:r>
            <a:r>
              <a:rPr lang="en-US" b="0" i="0" dirty="0">
                <a:effectLst/>
                <a:latin typeface="Georgia" panose="02040502050405020303" pitchFamily="18" charset="0"/>
              </a:rPr>
              <a:t> </a:t>
            </a:r>
            <a:r>
              <a:rPr lang="en-US" b="1" i="0"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A91B643D-903E-7CD9-7EB6-6E384B76B389}"/>
              </a:ext>
            </a:extLst>
          </p:cNvPr>
          <p:cNvSpPr>
            <a:spLocks noGrp="1"/>
          </p:cNvSpPr>
          <p:nvPr>
            <p:ph idx="1"/>
          </p:nvPr>
        </p:nvSpPr>
        <p:spPr>
          <a:xfrm>
            <a:off x="310101" y="1935921"/>
            <a:ext cx="8084326" cy="4464879"/>
          </a:xfrm>
        </p:spPr>
        <p:txBody>
          <a:bodyPr>
            <a:normAutofit fontScale="92500" lnSpcReduction="10000"/>
          </a:bodyPr>
          <a:lstStyle/>
          <a:p>
            <a:pPr marL="0" indent="0" fontAlgn="base">
              <a:buNone/>
            </a:pPr>
            <a:r>
              <a:rPr lang="en-US" sz="2200" b="1" dirty="0">
                <a:latin typeface="Georgia" panose="02040502050405020303" pitchFamily="18" charset="0"/>
              </a:rPr>
              <a:t>Benjamin Jonson </a:t>
            </a:r>
            <a:r>
              <a:rPr lang="en-US" sz="2200" dirty="0">
                <a:latin typeface="Georgia" panose="02040502050405020303" pitchFamily="18" charset="0"/>
              </a:rPr>
              <a:t>(1572-1637) is the dominant comedian behind the “William Shakespeare” pseudonym according to BRRAM’s computational-linguistic study. Jonson published several famous plays under his own byline, but arrests on libel charges drove him to predominantly use pseudonyms in his frankest satirizing plays. </a:t>
            </a:r>
          </a:p>
          <a:p>
            <a:pPr marL="0" indent="0" algn="l" fontAlgn="base">
              <a:buNone/>
            </a:pPr>
            <a:r>
              <a:rPr lang="en-US" b="1" i="0" dirty="0">
                <a:effectLst/>
                <a:latin typeface="Georgia" panose="02040502050405020303" pitchFamily="18" charset="0"/>
              </a:rPr>
              <a:t>A fragmentary comedy about the corruption of the judicial and monarchical systems in charge of granting aristocratic titles based on appearance instead of merit.</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historical introduction to the types of dance-instructors </a:t>
            </a:r>
            <a:r>
              <a:rPr lang="en-US" b="0" i="1" dirty="0">
                <a:effectLst/>
                <a:latin typeface="Georgia" panose="02040502050405020303" pitchFamily="18" charset="0"/>
              </a:rPr>
              <a:t>Variety</a:t>
            </a:r>
            <a:r>
              <a:rPr lang="en-US" b="0" i="0" dirty="0">
                <a:effectLst/>
                <a:latin typeface="Georgia" panose="02040502050405020303" pitchFamily="18" charset="0"/>
              </a:rPr>
              <a:t> is satirizing is assisted by the translation from French into English of fragments from </a:t>
            </a:r>
            <a:r>
              <a:rPr lang="en-US" b="0" i="1" dirty="0" err="1">
                <a:effectLst/>
                <a:latin typeface="Georgia" panose="02040502050405020303" pitchFamily="18" charset="0"/>
              </a:rPr>
              <a:t>Apologie</a:t>
            </a:r>
            <a:r>
              <a:rPr lang="en-US" b="0" i="1" dirty="0">
                <a:effectLst/>
                <a:latin typeface="Georgia" panose="02040502050405020303" pitchFamily="18" charset="0"/>
              </a:rPr>
              <a:t> de la Danse </a:t>
            </a:r>
            <a:r>
              <a:rPr lang="en-US" b="0" i="0" dirty="0">
                <a:effectLst/>
                <a:latin typeface="Georgia" panose="02040502050405020303" pitchFamily="18" charset="0"/>
              </a:rPr>
              <a:t>or </a:t>
            </a:r>
            <a:r>
              <a:rPr lang="en-US" b="0" i="1" dirty="0">
                <a:effectLst/>
                <a:latin typeface="Georgia" panose="02040502050405020303" pitchFamily="18" charset="0"/>
              </a:rPr>
              <a:t>Apology for the Dance</a:t>
            </a:r>
            <a:r>
              <a:rPr lang="en-US" b="0" i="0" dirty="0">
                <a:effectLst/>
                <a:latin typeface="Georgia" panose="02040502050405020303" pitchFamily="18" charset="0"/>
              </a:rPr>
              <a:t> by “Par F. de </a:t>
            </a:r>
            <a:r>
              <a:rPr lang="en-US" b="0" i="0" dirty="0" err="1">
                <a:effectLst/>
                <a:latin typeface="Georgia" panose="02040502050405020303" pitchFamily="18" charset="0"/>
              </a:rPr>
              <a:t>Lauze</a:t>
            </a:r>
            <a:r>
              <a:rPr lang="en-US" b="0" i="0" dirty="0">
                <a:effectLst/>
                <a:latin typeface="Georgia" panose="02040502050405020303" pitchFamily="18" charset="0"/>
              </a:rPr>
              <a:t>” (1623).</a:t>
            </a:r>
          </a:p>
        </p:txBody>
      </p:sp>
      <p:pic>
        <p:nvPicPr>
          <p:cNvPr id="4" name="Picture 3">
            <a:extLst>
              <a:ext uri="{FF2B5EF4-FFF2-40B4-BE49-F238E27FC236}">
                <a16:creationId xmlns:a16="http://schemas.microsoft.com/office/drawing/2014/main" id="{6AE05B07-F588-3BC5-9D2B-1C37ECB5F21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7" cy="4206349"/>
          </a:xfrm>
          <a:prstGeom prst="rect">
            <a:avLst/>
          </a:prstGeom>
        </p:spPr>
      </p:pic>
    </p:spTree>
    <p:extLst>
      <p:ext uri="{BB962C8B-B14F-4D97-AF65-F5344CB8AC3E}">
        <p14:creationId xmlns:p14="http://schemas.microsoft.com/office/powerpoint/2010/main" val="179586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6A2-FC05-862D-BC0F-917C3C80D3BF}"/>
              </a:ext>
            </a:extLst>
          </p:cNvPr>
          <p:cNvSpPr>
            <a:spLocks noGrp="1"/>
          </p:cNvSpPr>
          <p:nvPr>
            <p:ph type="title"/>
          </p:nvPr>
        </p:nvSpPr>
        <p:spPr/>
        <p:txBody>
          <a:bodyPr>
            <a:normAutofit fontScale="90000"/>
          </a:bodyPr>
          <a:lstStyle/>
          <a:p>
            <a:r>
              <a:rPr lang="en-US" u="sng" dirty="0"/>
              <a:t>Gabriel Harvey’s</a:t>
            </a:r>
            <a:br>
              <a:rPr lang="en-US" dirty="0"/>
            </a:br>
            <a:r>
              <a:rPr lang="en-US" dirty="0"/>
              <a:t>“Samuel Brandon’s” </a:t>
            </a:r>
            <a:r>
              <a:rPr lang="en-US" b="1" i="1" dirty="0">
                <a:effectLst/>
                <a:latin typeface="Georgia" panose="02040502050405020303" pitchFamily="18" charset="0"/>
              </a:rPr>
              <a:t>The Tragicomedy of the Virtuous Octavia</a:t>
            </a:r>
            <a:r>
              <a:rPr lang="en-US" b="1" i="0" dirty="0">
                <a:effectLst/>
                <a:latin typeface="Georgia" panose="02040502050405020303" pitchFamily="18" charset="0"/>
              </a:rPr>
              <a:t> (1598)</a:t>
            </a:r>
            <a:endParaRPr lang="en-US" dirty="0"/>
          </a:p>
        </p:txBody>
      </p:sp>
      <p:sp>
        <p:nvSpPr>
          <p:cNvPr id="3" name="Content Placeholder 2">
            <a:extLst>
              <a:ext uri="{FF2B5EF4-FFF2-40B4-BE49-F238E27FC236}">
                <a16:creationId xmlns:a16="http://schemas.microsoft.com/office/drawing/2014/main" id="{7CF6346C-835D-10C5-1C82-EB77E51C23D7}"/>
              </a:ext>
            </a:extLst>
          </p:cNvPr>
          <p:cNvSpPr>
            <a:spLocks noGrp="1"/>
          </p:cNvSpPr>
          <p:nvPr>
            <p:ph idx="1"/>
          </p:nvPr>
        </p:nvSpPr>
        <p:spPr>
          <a:xfrm>
            <a:off x="310101" y="2096064"/>
            <a:ext cx="8092175" cy="3695136"/>
          </a:xfrm>
        </p:spPr>
        <p:txBody>
          <a:bodyPr>
            <a:noAutofit/>
          </a:bodyPr>
          <a:lstStyle/>
          <a:p>
            <a:pPr marL="0" indent="0">
              <a:buNone/>
            </a:pPr>
            <a:r>
              <a:rPr lang="en-US" sz="1700" b="1" dirty="0">
                <a:latin typeface="Georgia" panose="02040502050405020303" pitchFamily="18" charset="0"/>
              </a:rPr>
              <a:t>Gabriel Harvey </a:t>
            </a:r>
            <a:r>
              <a:rPr lang="en-US" sz="1700" dirty="0">
                <a:latin typeface="Georgia" panose="02040502050405020303" pitchFamily="18" charset="0"/>
              </a:rPr>
              <a:t>(1552?-1631) is the Workshop’s dominant epic poet behind greats such as the “Edmund Spenser”-bylined Fairy Queen, according to BRRAM’s computational-linguistics. Harvey served as a Rhetoric Professor at Cambridge, before learning merit was insufficient.</a:t>
            </a:r>
          </a:p>
          <a:p>
            <a:pPr marL="0" indent="0" algn="l" fontAlgn="base">
              <a:buNone/>
            </a:pPr>
            <a:r>
              <a:rPr lang="en-US" sz="1700" b="1" i="0" dirty="0">
                <a:effectLst/>
                <a:latin typeface="Georgia" panose="02040502050405020303" pitchFamily="18" charset="0"/>
              </a:rPr>
              <a:t>The first English self-labeled “tragicomedy” about Octavia’s failed attempts to win back her inconstant husband, Antony, from his Egyptian lover, Cleopatra, and to prevent her brother, Octavius, from waging retaliatory war on Antony and Cleopatra.</a:t>
            </a:r>
            <a:endParaRPr lang="en-US" sz="1700" b="0" i="0" dirty="0">
              <a:effectLst/>
              <a:latin typeface="Georgia" panose="02040502050405020303" pitchFamily="18" charset="0"/>
            </a:endParaRPr>
          </a:p>
          <a:p>
            <a:pPr marL="0" indent="0" algn="l" fontAlgn="base">
              <a:buNone/>
            </a:pPr>
            <a:r>
              <a:rPr lang="en-US" sz="1700" b="0" i="0" dirty="0">
                <a:effectLst/>
                <a:latin typeface="Georgia" panose="02040502050405020303" pitchFamily="18" charset="0"/>
              </a:rPr>
              <a:t>This volume presents overwhelming evidence for the re-attribution of the “</a:t>
            </a:r>
            <a:r>
              <a:rPr lang="en-US" sz="1700" b="0" i="0" dirty="0" err="1">
                <a:effectLst/>
                <a:latin typeface="Georgia" panose="02040502050405020303" pitchFamily="18" charset="0"/>
              </a:rPr>
              <a:t>Samuell</a:t>
            </a:r>
            <a:r>
              <a:rPr lang="en-US" sz="1700" b="0" i="0" dirty="0">
                <a:effectLst/>
                <a:latin typeface="Georgia" panose="02040502050405020303" pitchFamily="18" charset="0"/>
              </a:rPr>
              <a:t> Brandon”-bylined </a:t>
            </a:r>
            <a:r>
              <a:rPr lang="en-US" sz="1700" b="0" i="1" dirty="0">
                <a:effectLst/>
                <a:latin typeface="Georgia" panose="02040502050405020303" pitchFamily="18" charset="0"/>
              </a:rPr>
              <a:t>The Virtuous Octavia</a:t>
            </a:r>
            <a:r>
              <a:rPr lang="en-US" sz="1700" b="0" i="0" dirty="0">
                <a:effectLst/>
                <a:latin typeface="Georgia" panose="02040502050405020303" pitchFamily="18" charset="0"/>
              </a:rPr>
              <a:t> (1598) to Gabriel Harvey. Introductory content includes three letters exchanged between William Byrd and Harvey while both were teaching at Cambridge, the “Octavia to Anthony” poetic epistle from the </a:t>
            </a:r>
            <a:r>
              <a:rPr lang="en-US" sz="1700" b="0" i="1" dirty="0">
                <a:effectLst/>
                <a:latin typeface="Georgia" panose="02040502050405020303" pitchFamily="18" charset="0"/>
              </a:rPr>
              <a:t>Arundel Harington Manuscript</a:t>
            </a:r>
            <a:r>
              <a:rPr lang="en-US" sz="1700" b="0" i="0" dirty="0">
                <a:effectLst/>
                <a:latin typeface="Georgia" panose="02040502050405020303" pitchFamily="18" charset="0"/>
              </a:rPr>
              <a:t>, and fragments from Plutarch’s “Mark Antony” chapter.</a:t>
            </a:r>
          </a:p>
        </p:txBody>
      </p:sp>
      <p:pic>
        <p:nvPicPr>
          <p:cNvPr id="4" name="Picture 3">
            <a:extLst>
              <a:ext uri="{FF2B5EF4-FFF2-40B4-BE49-F238E27FC236}">
                <a16:creationId xmlns:a16="http://schemas.microsoft.com/office/drawing/2014/main" id="{E4B9A771-593A-3016-037F-30424C349E8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6" cy="4206349"/>
          </a:xfrm>
          <a:prstGeom prst="rect">
            <a:avLst/>
          </a:prstGeom>
        </p:spPr>
      </p:pic>
    </p:spTree>
    <p:extLst>
      <p:ext uri="{BB962C8B-B14F-4D97-AF65-F5344CB8AC3E}">
        <p14:creationId xmlns:p14="http://schemas.microsoft.com/office/powerpoint/2010/main" val="253820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AD0E-A030-9896-90A3-3D1F36606D5B}"/>
              </a:ext>
            </a:extLst>
          </p:cNvPr>
          <p:cNvSpPr>
            <a:spLocks noGrp="1"/>
          </p:cNvSpPr>
          <p:nvPr>
            <p:ph type="title"/>
          </p:nvPr>
        </p:nvSpPr>
        <p:spPr/>
        <p:txBody>
          <a:bodyPr/>
          <a:lstStyle/>
          <a:p>
            <a:r>
              <a:rPr lang="en-US" b="1" u="sng" dirty="0">
                <a:effectLst/>
                <a:latin typeface="Georgia" panose="02040502050405020303" pitchFamily="18" charset="0"/>
              </a:rPr>
              <a:t>William Byrd</a:t>
            </a:r>
            <a:br>
              <a:rPr lang="en-US" b="1" dirty="0">
                <a:effectLst/>
                <a:latin typeface="Georgia" panose="02040502050405020303" pitchFamily="18" charset="0"/>
              </a:rPr>
            </a:br>
            <a:r>
              <a:rPr lang="en-US" b="1" dirty="0">
                <a:effectLst/>
                <a:latin typeface="Georgia" panose="02040502050405020303" pitchFamily="18" charset="0"/>
              </a:rPr>
              <a:t>A Comparative Study of Byrd Songs</a:t>
            </a:r>
            <a:endParaRPr lang="en-US" dirty="0"/>
          </a:p>
        </p:txBody>
      </p:sp>
      <p:sp>
        <p:nvSpPr>
          <p:cNvPr id="3" name="Content Placeholder 2">
            <a:extLst>
              <a:ext uri="{FF2B5EF4-FFF2-40B4-BE49-F238E27FC236}">
                <a16:creationId xmlns:a16="http://schemas.microsoft.com/office/drawing/2014/main" id="{67C5229A-8D6F-AD65-7105-A5944DFE2776}"/>
              </a:ext>
            </a:extLst>
          </p:cNvPr>
          <p:cNvSpPr>
            <a:spLocks noGrp="1"/>
          </p:cNvSpPr>
          <p:nvPr>
            <p:ph idx="1"/>
          </p:nvPr>
        </p:nvSpPr>
        <p:spPr>
          <a:xfrm>
            <a:off x="913795" y="2096064"/>
            <a:ext cx="7480632" cy="3695136"/>
          </a:xfrm>
        </p:spPr>
        <p:txBody>
          <a:bodyPr>
            <a:noAutofit/>
          </a:bodyPr>
          <a:lstStyle/>
          <a:p>
            <a:pPr marL="0" indent="0">
              <a:buNone/>
            </a:pPr>
            <a:r>
              <a:rPr lang="en-US" b="1" dirty="0">
                <a:latin typeface="Georgia" panose="02040502050405020303" pitchFamily="18" charset="0"/>
              </a:rPr>
              <a:t>William Byrd </a:t>
            </a:r>
            <a:r>
              <a:rPr lang="en-US" dirty="0">
                <a:latin typeface="Georgia" panose="02040502050405020303" pitchFamily="18" charset="0"/>
              </a:rPr>
              <a:t>(1540?-1623) is the Workshop’s versifying musicologist, with an official music industry monopoly. He worked as the Chapel Royal’s Organist, while ghostwriting for other musicians to elevate their careers.</a:t>
            </a:r>
          </a:p>
          <a:p>
            <a:pPr marL="0" indent="0">
              <a:buNone/>
            </a:pPr>
            <a:r>
              <a:rPr lang="en-US" b="1" i="0" dirty="0">
                <a:effectLst/>
                <a:latin typeface="Georgia" panose="02040502050405020303" pitchFamily="18" charset="0"/>
              </a:rPr>
              <a:t>A comparative anthology of all of the variedly-bylined texts in William Byrd’s linguistic-group, with scholarly introductions that solve previously impenetrable literary mysteries, including the authorship of “Shakespeare’s” </a:t>
            </a:r>
            <a:r>
              <a:rPr lang="en-US" b="1" i="1" dirty="0">
                <a:effectLst/>
                <a:latin typeface="Georgia" panose="02040502050405020303" pitchFamily="18" charset="0"/>
              </a:rPr>
              <a:t>Passionate Pilgrim </a:t>
            </a:r>
            <a:r>
              <a:rPr lang="en-US" b="1" i="0" dirty="0">
                <a:effectLst/>
                <a:latin typeface="Georgia" panose="02040502050405020303" pitchFamily="18" charset="0"/>
              </a:rPr>
              <a:t>and </a:t>
            </a:r>
            <a:r>
              <a:rPr lang="en-US" b="1" i="1" dirty="0">
                <a:effectLst/>
                <a:latin typeface="Georgia" panose="02040502050405020303" pitchFamily="18" charset="0"/>
              </a:rPr>
              <a:t>Sonnets, as well as the attribution of otherwise bylined texts from “Spenser”, “Dyer” “Raleigh” and others</a:t>
            </a:r>
            <a:r>
              <a:rPr lang="en-US" b="1"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1D7B372E-4DC3-6F60-1F4A-D242EFB682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493640" y="2096064"/>
            <a:ext cx="2773916" cy="4004597"/>
          </a:xfrm>
          <a:prstGeom prst="rect">
            <a:avLst/>
          </a:prstGeom>
        </p:spPr>
      </p:pic>
    </p:spTree>
    <p:extLst>
      <p:ext uri="{BB962C8B-B14F-4D97-AF65-F5344CB8AC3E}">
        <p14:creationId xmlns:p14="http://schemas.microsoft.com/office/powerpoint/2010/main" val="225007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90B4-6524-A43D-A26D-69E65A983C89}"/>
              </a:ext>
            </a:extLst>
          </p:cNvPr>
          <p:cNvSpPr>
            <a:spLocks noGrp="1"/>
          </p:cNvSpPr>
          <p:nvPr>
            <p:ph type="title"/>
          </p:nvPr>
        </p:nvSpPr>
        <p:spPr>
          <a:xfrm>
            <a:off x="834282" y="442623"/>
            <a:ext cx="10353761" cy="1326321"/>
          </a:xfrm>
        </p:spPr>
        <p:txBody>
          <a:bodyPr>
            <a:noAutofit/>
          </a:bodyPr>
          <a:lstStyle/>
          <a:p>
            <a:r>
              <a:rPr lang="en-US" sz="3000" u="sng" dirty="0">
                <a:effectLst/>
                <a:latin typeface="Georgia" panose="02040502050405020303" pitchFamily="18" charset="0"/>
              </a:rPr>
              <a:t>PART III: THE SELF-ATTRIBUTED TEXTS OF THE GHOSTS</a:t>
            </a:r>
            <a:br>
              <a:rPr lang="en-US" sz="3000" u="sng" dirty="0">
                <a:effectLst/>
                <a:latin typeface="Georgia" panose="02040502050405020303" pitchFamily="18" charset="0"/>
              </a:rPr>
            </a:br>
            <a:r>
              <a:rPr lang="en-US" sz="3000" b="1" u="sng" dirty="0">
                <a:effectLst/>
                <a:latin typeface="Georgia" panose="02040502050405020303" pitchFamily="18" charset="0"/>
              </a:rPr>
              <a:t>Richard Verstegan’s</a:t>
            </a:r>
            <a:br>
              <a:rPr lang="en-US" sz="3000" b="1" u="sng" dirty="0">
                <a:effectLst/>
                <a:latin typeface="Georgia" panose="02040502050405020303" pitchFamily="18" charset="0"/>
              </a:rPr>
            </a:br>
            <a:r>
              <a:rPr lang="en-US" sz="3000" b="1" i="1" dirty="0">
                <a:effectLst/>
                <a:latin typeface="Georgia" panose="02040502050405020303" pitchFamily="18" charset="0"/>
              </a:rPr>
              <a:t>A Restitution for Decayed Intelligence in Antiquities</a:t>
            </a:r>
            <a:r>
              <a:rPr lang="en-US" sz="3000" b="0" i="0" dirty="0">
                <a:effectLst/>
                <a:latin typeface="Georgia" panose="02040502050405020303" pitchFamily="18" charset="0"/>
              </a:rPr>
              <a:t> </a:t>
            </a:r>
            <a:r>
              <a:rPr lang="en-US" sz="3000" b="1" i="0" dirty="0">
                <a:effectLst/>
                <a:latin typeface="Georgia" panose="02040502050405020303" pitchFamily="18" charset="0"/>
              </a:rPr>
              <a:t>(1605)</a:t>
            </a:r>
            <a:endParaRPr lang="en-US" sz="3000" dirty="0"/>
          </a:p>
        </p:txBody>
      </p:sp>
      <p:sp>
        <p:nvSpPr>
          <p:cNvPr id="3" name="Content Placeholder 2">
            <a:extLst>
              <a:ext uri="{FF2B5EF4-FFF2-40B4-BE49-F238E27FC236}">
                <a16:creationId xmlns:a16="http://schemas.microsoft.com/office/drawing/2014/main" id="{6572D989-0F4C-B222-98F2-200449964B29}"/>
              </a:ext>
            </a:extLst>
          </p:cNvPr>
          <p:cNvSpPr>
            <a:spLocks noGrp="1"/>
          </p:cNvSpPr>
          <p:nvPr>
            <p:ph idx="1"/>
          </p:nvPr>
        </p:nvSpPr>
        <p:spPr>
          <a:xfrm>
            <a:off x="405517" y="2096063"/>
            <a:ext cx="8008533" cy="4431957"/>
          </a:xfrm>
        </p:spPr>
        <p:txBody>
          <a:bodyPr>
            <a:normAutofit/>
          </a:bodyPr>
          <a:lstStyle/>
          <a:p>
            <a:pPr marL="0" indent="0" algn="l" fontAlgn="base">
              <a:buNone/>
            </a:pPr>
            <a:r>
              <a:rPr lang="en-US" b="1" i="0" dirty="0">
                <a:effectLst/>
                <a:latin typeface="Georgia" panose="02040502050405020303" pitchFamily="18" charset="0"/>
              </a:rPr>
              <a:t>Richard Verstegan </a:t>
            </a:r>
            <a:r>
              <a:rPr lang="en-US" i="0" dirty="0">
                <a:effectLst/>
                <a:latin typeface="Georgia" panose="02040502050405020303" pitchFamily="18" charset="0"/>
              </a:rPr>
              <a:t>(1550?-1640) is the Workshop’s lead forger, who became a licensed goldsmith when he was dismissed from Oxford and eventually exiled over his Catholicism, using this to establishing a Catholic publishing monopoly, while ghostwriting for all sides, with achievements that include the </a:t>
            </a:r>
            <a:r>
              <a:rPr lang="en-US" i="1" dirty="0">
                <a:effectLst/>
                <a:latin typeface="Georgia" panose="02040502050405020303" pitchFamily="18" charset="0"/>
              </a:rPr>
              <a:t>King James Bible</a:t>
            </a:r>
            <a:r>
              <a:rPr lang="en-US" i="0" dirty="0">
                <a:effectLst/>
                <a:latin typeface="Georgia" panose="02040502050405020303" pitchFamily="18" charset="0"/>
              </a:rPr>
              <a:t>.</a:t>
            </a:r>
          </a:p>
          <a:p>
            <a:pPr marL="0" indent="0" algn="l" fontAlgn="base">
              <a:buNone/>
            </a:pPr>
            <a:r>
              <a:rPr lang="en-US" b="1" i="0" dirty="0">
                <a:effectLst/>
                <a:latin typeface="Georgia" panose="02040502050405020303" pitchFamily="18" charset="0"/>
              </a:rPr>
              <a:t>The launch of Britain’s “Anglo-Saxon” origin-myth and the first Old English etymological dictionary.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is the only book in human history that presents a confessional description of criminal forgery that fraudulently introduced the legendary version of British history that continues to be repeated in modern textbooks. </a:t>
            </a:r>
          </a:p>
        </p:txBody>
      </p:sp>
      <p:pic>
        <p:nvPicPr>
          <p:cNvPr id="4" name="Picture 3">
            <a:extLst>
              <a:ext uri="{FF2B5EF4-FFF2-40B4-BE49-F238E27FC236}">
                <a16:creationId xmlns:a16="http://schemas.microsoft.com/office/drawing/2014/main" id="{80F6DDD3-98DA-E62E-99DC-F6C383E03C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6" cy="4004597"/>
          </a:xfrm>
          <a:prstGeom prst="rect">
            <a:avLst/>
          </a:prstGeom>
        </p:spPr>
      </p:pic>
    </p:spTree>
    <p:extLst>
      <p:ext uri="{BB962C8B-B14F-4D97-AF65-F5344CB8AC3E}">
        <p14:creationId xmlns:p14="http://schemas.microsoft.com/office/powerpoint/2010/main" val="4175141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F78E-7687-E7C4-681A-624F4584778E}"/>
              </a:ext>
            </a:extLst>
          </p:cNvPr>
          <p:cNvSpPr>
            <a:spLocks noGrp="1"/>
          </p:cNvSpPr>
          <p:nvPr>
            <p:ph type="title"/>
          </p:nvPr>
        </p:nvSpPr>
        <p:spPr/>
        <p:txBody>
          <a:bodyPr>
            <a:normAutofit fontScale="90000"/>
          </a:bodyPr>
          <a:lstStyle/>
          <a:p>
            <a:r>
              <a:rPr lang="en-US" b="1" dirty="0">
                <a:effectLst/>
                <a:latin typeface="Georgia" panose="02040502050405020303" pitchFamily="18" charset="0"/>
              </a:rPr>
              <a:t>Gabriel Harvey’s</a:t>
            </a:r>
            <a:br>
              <a:rPr lang="en-US" b="1" i="1" dirty="0">
                <a:effectLst/>
                <a:latin typeface="Georgia" panose="02040502050405020303" pitchFamily="18" charset="0"/>
              </a:rPr>
            </a:br>
            <a:r>
              <a:rPr lang="en-US" b="1" i="1" dirty="0">
                <a:effectLst/>
                <a:latin typeface="Georgia" panose="02040502050405020303" pitchFamily="18" charset="0"/>
              </a:rPr>
              <a:t>Smith: Or, The Tears of the Muses</a:t>
            </a:r>
            <a:r>
              <a:rPr lang="en-US" b="0" i="0" dirty="0">
                <a:effectLst/>
                <a:latin typeface="Georgia" panose="02040502050405020303" pitchFamily="18" charset="0"/>
              </a:rPr>
              <a:t> </a:t>
            </a:r>
            <a:r>
              <a:rPr lang="en-US" b="1" i="0" dirty="0">
                <a:effectLst/>
                <a:latin typeface="Georgia" panose="02040502050405020303" pitchFamily="18" charset="0"/>
              </a:rPr>
              <a:t>(1578)</a:t>
            </a:r>
            <a:endParaRPr lang="en-US" dirty="0"/>
          </a:p>
        </p:txBody>
      </p:sp>
      <p:sp>
        <p:nvSpPr>
          <p:cNvPr id="3" name="Content Placeholder 2">
            <a:extLst>
              <a:ext uri="{FF2B5EF4-FFF2-40B4-BE49-F238E27FC236}">
                <a16:creationId xmlns:a16="http://schemas.microsoft.com/office/drawing/2014/main" id="{447E6153-01B1-98C6-D784-5CAF865B484E}"/>
              </a:ext>
            </a:extLst>
          </p:cNvPr>
          <p:cNvSpPr>
            <a:spLocks noGrp="1"/>
          </p:cNvSpPr>
          <p:nvPr>
            <p:ph idx="1"/>
          </p:nvPr>
        </p:nvSpPr>
        <p:spPr>
          <a:xfrm>
            <a:off x="405517" y="2096064"/>
            <a:ext cx="8004608" cy="4152336"/>
          </a:xfrm>
        </p:spPr>
        <p:txBody>
          <a:bodyPr>
            <a:normAutofit fontScale="92500" lnSpcReduction="10000"/>
          </a:bodyPr>
          <a:lstStyle/>
          <a:p>
            <a:pPr marL="0" indent="0" algn="l" fontAlgn="base">
              <a:buNone/>
            </a:pPr>
            <a:r>
              <a:rPr lang="en-US" b="1" i="0" dirty="0">
                <a:effectLst/>
                <a:latin typeface="Georgia" panose="02040502050405020303" pitchFamily="18" charset="0"/>
              </a:rPr>
              <a:t>A poetic satire of ghostwriters being hired to write puffery </a:t>
            </a:r>
            <a:r>
              <a:rPr lang="en-US" b="1" i="1" dirty="0">
                <a:effectLst/>
                <a:latin typeface="Georgia" panose="02040502050405020303" pitchFamily="18" charset="0"/>
              </a:rPr>
              <a:t>of</a:t>
            </a:r>
            <a:r>
              <a:rPr lang="en-US" b="1" i="0" dirty="0">
                <a:effectLst/>
                <a:latin typeface="Georgia" panose="02040502050405020303" pitchFamily="18" charset="0"/>
              </a:rPr>
              <a:t> and </a:t>
            </a:r>
            <a:r>
              <a:rPr lang="en-US" b="1" i="1" dirty="0">
                <a:effectLst/>
                <a:latin typeface="Georgia" panose="02040502050405020303" pitchFamily="18" charset="0"/>
              </a:rPr>
              <a:t>by</a:t>
            </a:r>
            <a:r>
              <a:rPr lang="en-US" b="1" i="0" dirty="0">
                <a:effectLst/>
                <a:latin typeface="Georgia" panose="02040502050405020303" pitchFamily="18" charset="0"/>
              </a:rPr>
              <a:t> patrons and sponsors, who pay to gain immortal fame for being “great”, while failing to perform any work to deserve any praise. This is the first translation of this text out of Latin into English.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volume shows the similarities across Gabriel Harvey’s poetic canon stretching from his critically-ignored self-attributed </a:t>
            </a:r>
            <a:r>
              <a:rPr lang="en-US" b="0" i="1" dirty="0">
                <a:effectLst/>
                <a:latin typeface="Georgia" panose="02040502050405020303" pitchFamily="18" charset="0"/>
              </a:rPr>
              <a:t>Smith</a:t>
            </a:r>
            <a:r>
              <a:rPr lang="en-US" b="0" i="0" dirty="0">
                <a:effectLst/>
                <a:latin typeface="Georgia" panose="02040502050405020303" pitchFamily="18" charset="0"/>
              </a:rPr>
              <a:t> (1578), his famous “Edmund Spenser”-bylined </a:t>
            </a:r>
            <a:r>
              <a:rPr lang="en-US" b="0" i="1" dirty="0">
                <a:effectLst/>
                <a:latin typeface="Georgia" panose="02040502050405020303" pitchFamily="18" charset="0"/>
              </a:rPr>
              <a:t>Fairy Queen</a:t>
            </a:r>
            <a:r>
              <a:rPr lang="en-US" b="0" i="0" dirty="0">
                <a:effectLst/>
                <a:latin typeface="Georgia" panose="02040502050405020303" pitchFamily="18" charset="0"/>
              </a:rPr>
              <a:t> (1590), and his semi-recognized “Samuel Brandon”-bylined </a:t>
            </a:r>
            <a:r>
              <a:rPr lang="en-US" b="0" i="1" dirty="0">
                <a:effectLst/>
                <a:latin typeface="Georgia" panose="02040502050405020303" pitchFamily="18" charset="0"/>
              </a:rPr>
              <a:t>Virtuous Octavia</a:t>
            </a:r>
            <a:r>
              <a:rPr lang="en-US" b="0" i="0" dirty="0">
                <a:effectLst/>
                <a:latin typeface="Georgia" panose="02040502050405020303" pitchFamily="18" charset="0"/>
              </a:rPr>
              <a:t> (1598). This close analysis of </a:t>
            </a:r>
            <a:r>
              <a:rPr lang="en-US" b="0" i="1" dirty="0">
                <a:effectLst/>
                <a:latin typeface="Georgia" panose="02040502050405020303" pitchFamily="18" charset="0"/>
              </a:rPr>
              <a:t>Smith</a:t>
            </a:r>
            <a:r>
              <a:rPr lang="en-US" b="0" i="0" dirty="0">
                <a:effectLst/>
                <a:latin typeface="Georgia" panose="02040502050405020303" pitchFamily="18" charset="0"/>
              </a:rPr>
              <a:t> is essential for explaining all of Harvey’s multi-bylined output because </a:t>
            </a:r>
            <a:r>
              <a:rPr lang="en-US" b="0" i="1" dirty="0">
                <a:effectLst/>
                <a:latin typeface="Georgia" panose="02040502050405020303" pitchFamily="18" charset="0"/>
              </a:rPr>
              <a:t>Smith</a:t>
            </a:r>
            <a:r>
              <a:rPr lang="en-US" b="0" i="0" dirty="0">
                <a:effectLst/>
                <a:latin typeface="Georgia" panose="02040502050405020303" pitchFamily="18" charset="0"/>
              </a:rPr>
              <a:t> is an extensive confession about Harvey’s ghostwriting process.</a:t>
            </a:r>
          </a:p>
        </p:txBody>
      </p:sp>
      <p:pic>
        <p:nvPicPr>
          <p:cNvPr id="4" name="Picture 3">
            <a:extLst>
              <a:ext uri="{FF2B5EF4-FFF2-40B4-BE49-F238E27FC236}">
                <a16:creationId xmlns:a16="http://schemas.microsoft.com/office/drawing/2014/main" id="{9A3E0483-E226-8A82-0FF8-272228A784B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5" cy="4004597"/>
          </a:xfrm>
          <a:prstGeom prst="rect">
            <a:avLst/>
          </a:prstGeom>
        </p:spPr>
      </p:pic>
    </p:spTree>
    <p:extLst>
      <p:ext uri="{BB962C8B-B14F-4D97-AF65-F5344CB8AC3E}">
        <p14:creationId xmlns:p14="http://schemas.microsoft.com/office/powerpoint/2010/main" val="383504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B36-6DA8-6B8C-E96F-10DCBEFD9000}"/>
              </a:ext>
            </a:extLst>
          </p:cNvPr>
          <p:cNvSpPr>
            <a:spLocks noGrp="1"/>
          </p:cNvSpPr>
          <p:nvPr>
            <p:ph type="title"/>
          </p:nvPr>
        </p:nvSpPr>
        <p:spPr/>
        <p:txBody>
          <a:bodyPr>
            <a:normAutofit fontScale="90000"/>
          </a:bodyPr>
          <a:lstStyle/>
          <a:p>
            <a:r>
              <a:rPr lang="en-US" u="sng" dirty="0" err="1"/>
              <a:t>Josuah</a:t>
            </a:r>
            <a:r>
              <a:rPr lang="en-US" u="sng" dirty="0"/>
              <a:t> Sylvester’s</a:t>
            </a:r>
            <a:br>
              <a:rPr lang="en-US" dirty="0"/>
            </a:br>
            <a:r>
              <a:rPr lang="en-US" b="1" i="1" dirty="0">
                <a:effectLst/>
                <a:latin typeface="Georgia" panose="02040502050405020303" pitchFamily="18" charset="0"/>
              </a:rPr>
              <a:t>Job Triumphant in His Trial </a:t>
            </a:r>
            <a:r>
              <a:rPr lang="en-US" b="1" i="0" dirty="0">
                <a:effectLst/>
                <a:latin typeface="Georgia" panose="02040502050405020303" pitchFamily="18" charset="0"/>
              </a:rPr>
              <a:t>and </a:t>
            </a:r>
            <a:r>
              <a:rPr lang="en-US" b="1" i="1" dirty="0">
                <a:effectLst/>
                <a:latin typeface="Georgia" panose="02040502050405020303" pitchFamily="18" charset="0"/>
              </a:rPr>
              <a:t>The Woodman’s Bear</a:t>
            </a:r>
            <a:r>
              <a:rPr lang="en-US" b="0" i="0" dirty="0">
                <a:effectLst/>
                <a:latin typeface="Georgia" panose="02040502050405020303" pitchFamily="18" charset="0"/>
              </a:rPr>
              <a:t> </a:t>
            </a:r>
            <a:r>
              <a:rPr lang="en-US" b="1" i="0" dirty="0">
                <a:effectLst/>
                <a:latin typeface="Georgia" panose="02040502050405020303" pitchFamily="18" charset="0"/>
              </a:rPr>
              <a:t>(1620)</a:t>
            </a:r>
            <a:endParaRPr lang="en-US" dirty="0"/>
          </a:p>
        </p:txBody>
      </p:sp>
      <p:sp>
        <p:nvSpPr>
          <p:cNvPr id="3" name="Content Placeholder 2">
            <a:extLst>
              <a:ext uri="{FF2B5EF4-FFF2-40B4-BE49-F238E27FC236}">
                <a16:creationId xmlns:a16="http://schemas.microsoft.com/office/drawing/2014/main" id="{5EA60B29-BD1F-F864-7391-889182A6A98F}"/>
              </a:ext>
            </a:extLst>
          </p:cNvPr>
          <p:cNvSpPr>
            <a:spLocks noGrp="1"/>
          </p:cNvSpPr>
          <p:nvPr>
            <p:ph idx="1"/>
          </p:nvPr>
        </p:nvSpPr>
        <p:spPr>
          <a:xfrm>
            <a:off x="389615" y="2096064"/>
            <a:ext cx="8146094" cy="4280882"/>
          </a:xfrm>
        </p:spPr>
        <p:txBody>
          <a:bodyPr>
            <a:noAutofit/>
          </a:bodyPr>
          <a:lstStyle/>
          <a:p>
            <a:pPr marL="0" indent="0">
              <a:buNone/>
            </a:pPr>
            <a:r>
              <a:rPr lang="en-US" sz="1900" b="1" dirty="0" err="1">
                <a:latin typeface="Georgia" panose="02040502050405020303" pitchFamily="18" charset="0"/>
              </a:rPr>
              <a:t>Josuah</a:t>
            </a:r>
            <a:r>
              <a:rPr lang="en-US" sz="1900" b="1" dirty="0">
                <a:latin typeface="Georgia" panose="02040502050405020303" pitchFamily="18" charset="0"/>
              </a:rPr>
              <a:t> Sylvester </a:t>
            </a:r>
            <a:r>
              <a:rPr lang="en-US" sz="1900" dirty="0">
                <a:latin typeface="Georgia" panose="02040502050405020303" pitchFamily="18" charset="0"/>
              </a:rPr>
              <a:t>(1563-1618) is behind classics such as the first text misassigned to “William Shakespeare”, </a:t>
            </a:r>
            <a:r>
              <a:rPr lang="en-US" sz="1900" i="1" dirty="0">
                <a:latin typeface="Georgia" panose="02040502050405020303" pitchFamily="18" charset="0"/>
              </a:rPr>
              <a:t>Venus and Adonis</a:t>
            </a:r>
            <a:r>
              <a:rPr lang="en-US" sz="1900" dirty="0">
                <a:latin typeface="Georgia" panose="02040502050405020303" pitchFamily="18" charset="0"/>
              </a:rPr>
              <a:t>, according to BRRAM’s computational-linguistics. Sylvester was Prince Henry’s Court Poet, but his self-attributed works are ignored due to his open Judaism.</a:t>
            </a:r>
          </a:p>
          <a:p>
            <a:pPr marL="0" indent="0" algn="l" fontAlgn="base">
              <a:buNone/>
            </a:pPr>
            <a:r>
              <a:rPr lang="en-US" sz="1900" b="1" i="0" dirty="0">
                <a:effectLst/>
                <a:latin typeface="Georgia" panose="02040502050405020303" pitchFamily="18" charset="0"/>
              </a:rPr>
              <a:t>The first verse English translation of the </a:t>
            </a:r>
            <a:r>
              <a:rPr lang="en-US" sz="1900" b="1" i="1" dirty="0">
                <a:effectLst/>
                <a:latin typeface="Georgia" panose="02040502050405020303" pitchFamily="18" charset="0"/>
              </a:rPr>
              <a:t>Book of Job</a:t>
            </a:r>
            <a:r>
              <a:rPr lang="en-US" sz="1900" b="1" i="0" dirty="0">
                <a:effectLst/>
                <a:latin typeface="Georgia" panose="02040502050405020303" pitchFamily="18" charset="0"/>
              </a:rPr>
              <a:t>, and a fantasy epic poem about the woeful love between the Woodman and the Bear.</a:t>
            </a:r>
            <a:endParaRPr lang="en-US" sz="1900" b="0" i="0" dirty="0">
              <a:effectLst/>
              <a:latin typeface="Georgia" panose="02040502050405020303" pitchFamily="18" charset="0"/>
            </a:endParaRPr>
          </a:p>
          <a:p>
            <a:pPr marL="0" indent="0" algn="l" fontAlgn="base">
              <a:buNone/>
            </a:pPr>
            <a:r>
              <a:rPr lang="en-US" sz="1900" b="0" i="0" dirty="0">
                <a:effectLst/>
                <a:latin typeface="Georgia" panose="02040502050405020303" pitchFamily="18" charset="0"/>
              </a:rPr>
              <a:t>Computational, handwriting, and other types of evidence proves that </a:t>
            </a:r>
            <a:r>
              <a:rPr lang="en-US" sz="1900" b="0" i="0" dirty="0" err="1">
                <a:effectLst/>
                <a:latin typeface="Georgia" panose="02040502050405020303" pitchFamily="18" charset="0"/>
              </a:rPr>
              <a:t>Josuah</a:t>
            </a:r>
            <a:r>
              <a:rPr lang="en-US" sz="1900" b="0" i="0" dirty="0">
                <a:effectLst/>
                <a:latin typeface="Georgia" panose="02040502050405020303" pitchFamily="18" charset="0"/>
              </a:rPr>
              <a:t> Sylvester ghostwrote famous dramas and poetry, including the first “William Shakespeare”-bylined book </a:t>
            </a:r>
            <a:r>
              <a:rPr lang="en-US" sz="1900" b="0" i="1" dirty="0">
                <a:effectLst/>
                <a:latin typeface="Georgia" panose="02040502050405020303" pitchFamily="18" charset="0"/>
              </a:rPr>
              <a:t>Venus and Adonis</a:t>
            </a:r>
            <a:r>
              <a:rPr lang="en-US" sz="1900" b="0" i="0" dirty="0">
                <a:effectLst/>
                <a:latin typeface="Georgia" panose="02040502050405020303" pitchFamily="18" charset="0"/>
              </a:rPr>
              <a:t> (1593), the “Robert Greene”-bylined </a:t>
            </a:r>
            <a:r>
              <a:rPr lang="en-US" sz="1900" b="0" i="1" dirty="0">
                <a:effectLst/>
                <a:latin typeface="Georgia" panose="02040502050405020303" pitchFamily="18" charset="0"/>
              </a:rPr>
              <a:t>Orlando Furioso</a:t>
            </a:r>
            <a:r>
              <a:rPr lang="en-US" sz="1900" b="0" i="0" dirty="0">
                <a:effectLst/>
                <a:latin typeface="Georgia" panose="02040502050405020303" pitchFamily="18" charset="0"/>
              </a:rPr>
              <a:t> (1594) and the two “Mary Sidney”-assigned translations of </a:t>
            </a:r>
            <a:r>
              <a:rPr lang="en-US" sz="1900" b="0" i="1" dirty="0" err="1">
                <a:effectLst/>
                <a:latin typeface="Georgia" panose="02040502050405020303" pitchFamily="18" charset="0"/>
              </a:rPr>
              <a:t>Antonie</a:t>
            </a:r>
            <a:r>
              <a:rPr lang="en-US" sz="1900" b="0" i="0" dirty="0">
                <a:effectLst/>
                <a:latin typeface="Georgia" panose="02040502050405020303" pitchFamily="18" charset="0"/>
              </a:rPr>
              <a:t> (1592) and </a:t>
            </a:r>
            <a:r>
              <a:rPr lang="en-US" sz="1900" b="0" i="1" dirty="0">
                <a:effectLst/>
                <a:latin typeface="Georgia" panose="02040502050405020303" pitchFamily="18" charset="0"/>
              </a:rPr>
              <a:t>Clorinda</a:t>
            </a:r>
            <a:r>
              <a:rPr lang="en-US" sz="1900" b="0" i="0" dirty="0">
                <a:effectLst/>
                <a:latin typeface="Georgia" panose="02040502050405020303" pitchFamily="18" charset="0"/>
              </a:rPr>
              <a:t> (1595).</a:t>
            </a:r>
          </a:p>
        </p:txBody>
      </p:sp>
      <p:pic>
        <p:nvPicPr>
          <p:cNvPr id="4" name="Picture 3">
            <a:extLst>
              <a:ext uri="{FF2B5EF4-FFF2-40B4-BE49-F238E27FC236}">
                <a16:creationId xmlns:a16="http://schemas.microsoft.com/office/drawing/2014/main" id="{AC739DB5-2A0A-FA30-688C-55A121F0E5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37336" y="2096064"/>
            <a:ext cx="2640869" cy="4004597"/>
          </a:xfrm>
          <a:prstGeom prst="rect">
            <a:avLst/>
          </a:prstGeom>
        </p:spPr>
      </p:pic>
    </p:spTree>
    <p:extLst>
      <p:ext uri="{BB962C8B-B14F-4D97-AF65-F5344CB8AC3E}">
        <p14:creationId xmlns:p14="http://schemas.microsoft.com/office/powerpoint/2010/main" val="84729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C59F-991F-385D-D7DC-AD98E09C9CED}"/>
              </a:ext>
            </a:extLst>
          </p:cNvPr>
          <p:cNvSpPr>
            <a:spLocks noGrp="1"/>
          </p:cNvSpPr>
          <p:nvPr>
            <p:ph type="title"/>
          </p:nvPr>
        </p:nvSpPr>
        <p:spPr>
          <a:xfrm>
            <a:off x="914356" y="173984"/>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Group-I: King George III’s Letters vs Mill’s </a:t>
            </a:r>
            <a:r>
              <a:rPr lang="en-US" sz="3200" i="1" dirty="0">
                <a:effectLst/>
                <a:latin typeface="Times New Roman" panose="02020603050405020304" pitchFamily="18" charset="0"/>
                <a:ea typeface="Calibri" panose="020F0502020204030204" pitchFamily="34" charset="0"/>
              </a:rPr>
              <a:t>Utilitarianism</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CF501E63-17A4-1B05-29E7-9D6A924CB7B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00109" y="1455974"/>
            <a:ext cx="7191782" cy="5356893"/>
          </a:xfrm>
        </p:spPr>
      </p:pic>
    </p:spTree>
    <p:extLst>
      <p:ext uri="{BB962C8B-B14F-4D97-AF65-F5344CB8AC3E}">
        <p14:creationId xmlns:p14="http://schemas.microsoft.com/office/powerpoint/2010/main" val="297930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0B5D-9EB2-A7E7-7287-B1297866ADA5}"/>
              </a:ext>
            </a:extLst>
          </p:cNvPr>
          <p:cNvSpPr>
            <a:spLocks noGrp="1"/>
          </p:cNvSpPr>
          <p:nvPr>
            <p:ph type="title"/>
          </p:nvPr>
        </p:nvSpPr>
        <p:spPr>
          <a:xfrm>
            <a:off x="821309" y="-58144"/>
            <a:ext cx="10549379" cy="1880979"/>
          </a:xfrm>
        </p:spPr>
        <p:txBody>
          <a:bodyPr>
            <a:noAutofit/>
          </a:bodyPr>
          <a:lstStyle/>
          <a:p>
            <a:r>
              <a:rPr lang="en-US" sz="2800" dirty="0">
                <a:effectLst/>
                <a:latin typeface="Times New Roman" panose="02020603050405020304" pitchFamily="18" charset="0"/>
                <a:ea typeface="Calibri" panose="020F0502020204030204" pitchFamily="34" charset="0"/>
              </a:rPr>
              <a:t>Comparison on Word-per-Sentence Length of 1 Byline in 2 Linguistic Groups: Group K: Frances Milton Trollope’s </a:t>
            </a:r>
            <a:r>
              <a:rPr lang="en-US" sz="2800" i="1" dirty="0">
                <a:effectLst/>
                <a:latin typeface="Times New Roman" panose="02020603050405020304" pitchFamily="18" charset="0"/>
                <a:ea typeface="Calibri" panose="020F0502020204030204" pitchFamily="34" charset="0"/>
              </a:rPr>
              <a:t>Domestic Manners</a:t>
            </a:r>
            <a:r>
              <a:rPr lang="en-US" sz="2800" dirty="0">
                <a:effectLst/>
                <a:latin typeface="Times New Roman" panose="02020603050405020304" pitchFamily="18" charset="0"/>
                <a:ea typeface="Calibri" panose="020F0502020204030204" pitchFamily="34" charset="0"/>
              </a:rPr>
              <a:t>; Group G: Trollope’s </a:t>
            </a:r>
            <a:r>
              <a:rPr lang="en-US" sz="2800" i="1" dirty="0">
                <a:effectLst/>
                <a:latin typeface="Times New Roman" panose="02020603050405020304" pitchFamily="18" charset="0"/>
                <a:ea typeface="Calibri" panose="020F0502020204030204" pitchFamily="34" charset="0"/>
              </a:rPr>
              <a:t>Vicar of </a:t>
            </a:r>
            <a:r>
              <a:rPr lang="en-US" sz="2800" i="1" dirty="0" err="1">
                <a:effectLst/>
                <a:latin typeface="Times New Roman" panose="02020603050405020304" pitchFamily="18" charset="0"/>
                <a:ea typeface="Calibri" panose="020F0502020204030204" pitchFamily="34" charset="0"/>
              </a:rPr>
              <a:t>Wrexhill</a:t>
            </a:r>
            <a:r>
              <a:rPr lang="en-US" sz="2800" dirty="0">
                <a:effectLst/>
                <a:latin typeface="Times New Roman" panose="02020603050405020304" pitchFamily="18" charset="0"/>
                <a:ea typeface="Calibri" panose="020F0502020204030204" pitchFamily="34" charset="0"/>
              </a:rPr>
              <a:t>.</a:t>
            </a:r>
            <a:endParaRPr lang="en-US" sz="2800" dirty="0"/>
          </a:p>
        </p:txBody>
      </p:sp>
      <p:pic>
        <p:nvPicPr>
          <p:cNvPr id="5" name="Content Placeholder 4">
            <a:extLst>
              <a:ext uri="{FF2B5EF4-FFF2-40B4-BE49-F238E27FC236}">
                <a16:creationId xmlns:a16="http://schemas.microsoft.com/office/drawing/2014/main" id="{CB95EA37-44D4-5B78-6BDD-F1A1D6B3BF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64184" y="1618707"/>
            <a:ext cx="6863632" cy="5211825"/>
          </a:xfrm>
        </p:spPr>
      </p:pic>
    </p:spTree>
    <p:extLst>
      <p:ext uri="{BB962C8B-B14F-4D97-AF65-F5344CB8AC3E}">
        <p14:creationId xmlns:p14="http://schemas.microsoft.com/office/powerpoint/2010/main" val="128568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6E6B21-A3EA-1063-F1CD-FE3935D83C9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89417" y="2013093"/>
            <a:ext cx="7213163" cy="4813515"/>
          </a:xfrm>
        </p:spPr>
      </p:pic>
      <p:sp>
        <p:nvSpPr>
          <p:cNvPr id="6" name="Title 1">
            <a:extLst>
              <a:ext uri="{FF2B5EF4-FFF2-40B4-BE49-F238E27FC236}">
                <a16:creationId xmlns:a16="http://schemas.microsoft.com/office/drawing/2014/main" id="{6D61A2B7-C30D-3140-8F56-0C5746AD37A9}"/>
              </a:ext>
            </a:extLst>
          </p:cNvPr>
          <p:cNvSpPr txBox="1">
            <a:spLocks/>
          </p:cNvSpPr>
          <p:nvPr/>
        </p:nvSpPr>
        <p:spPr>
          <a:xfrm>
            <a:off x="821310" y="102758"/>
            <a:ext cx="10549379" cy="1880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a:effectLst/>
                <a:latin typeface="Times New Roman" panose="02020603050405020304" pitchFamily="18" charset="0"/>
                <a:ea typeface="Calibri" panose="020F0502020204030204" pitchFamily="34" charset="0"/>
              </a:rPr>
              <a:t>Comparison on Word-per-Sentence Length of 5 Bylines in 2 Linguistic Groups: Group I: Thomas Hay Sweet Escott’s </a:t>
            </a:r>
            <a:r>
              <a:rPr lang="en-US" sz="2400" i="1" dirty="0">
                <a:effectLst/>
                <a:latin typeface="Times New Roman" panose="02020603050405020304" pitchFamily="18" charset="0"/>
                <a:ea typeface="Calibri" panose="020F0502020204030204" pitchFamily="34" charset="0"/>
              </a:rPr>
              <a:t>Social Transformations</a:t>
            </a:r>
            <a:r>
              <a:rPr lang="en-US" sz="2400" dirty="0">
                <a:effectLst/>
                <a:latin typeface="Times New Roman" panose="02020603050405020304" pitchFamily="18" charset="0"/>
                <a:ea typeface="Calibri" panose="020F0502020204030204" pitchFamily="34" charset="0"/>
              </a:rPr>
              <a:t> and Thomas Carlyle’s </a:t>
            </a:r>
            <a:r>
              <a:rPr lang="en-US" sz="2400" i="1" dirty="0">
                <a:effectLst/>
                <a:latin typeface="Times New Roman" panose="02020603050405020304" pitchFamily="18" charset="0"/>
                <a:ea typeface="Calibri" panose="020F0502020204030204" pitchFamily="34" charset="0"/>
              </a:rPr>
              <a:t>French Revolution</a:t>
            </a:r>
            <a:r>
              <a:rPr lang="en-US" sz="2400" dirty="0">
                <a:effectLst/>
                <a:latin typeface="Times New Roman" panose="02020603050405020304" pitchFamily="18" charset="0"/>
                <a:ea typeface="Calibri" panose="020F0502020204030204" pitchFamily="34" charset="0"/>
              </a:rPr>
              <a:t>; Group K: Samuel Taylor Coleridge’s </a:t>
            </a:r>
            <a:r>
              <a:rPr lang="en-US" sz="2400" i="1" dirty="0">
                <a:effectLst/>
                <a:latin typeface="Times New Roman" panose="02020603050405020304" pitchFamily="18" charset="0"/>
                <a:ea typeface="Calibri" panose="020F0502020204030204" pitchFamily="34" charset="0"/>
              </a:rPr>
              <a:t>Biographia </a:t>
            </a:r>
            <a:r>
              <a:rPr lang="en-US" sz="2400" i="1" dirty="0" err="1">
                <a:effectLst/>
                <a:latin typeface="Times New Roman" panose="02020603050405020304" pitchFamily="18" charset="0"/>
                <a:ea typeface="Calibri" panose="020F0502020204030204" pitchFamily="34" charset="0"/>
              </a:rPr>
              <a:t>Literaria</a:t>
            </a:r>
            <a:r>
              <a:rPr lang="en-US" sz="2400" dirty="0">
                <a:effectLst/>
                <a:latin typeface="Times New Roman" panose="02020603050405020304" pitchFamily="18" charset="0"/>
                <a:ea typeface="Calibri" panose="020F0502020204030204" pitchFamily="34" charset="0"/>
              </a:rPr>
              <a:t>, Frances Milton Trollope’s </a:t>
            </a:r>
            <a:r>
              <a:rPr lang="en-US" sz="2400" i="1" dirty="0">
                <a:effectLst/>
                <a:latin typeface="Times New Roman" panose="02020603050405020304" pitchFamily="18" charset="0"/>
                <a:ea typeface="Calibri" panose="020F0502020204030204" pitchFamily="34" charset="0"/>
              </a:rPr>
              <a:t>Domestic Manners</a:t>
            </a:r>
            <a:r>
              <a:rPr lang="en-US" sz="2400" dirty="0">
                <a:effectLst/>
                <a:latin typeface="Times New Roman" panose="02020603050405020304" pitchFamily="18" charset="0"/>
                <a:ea typeface="Calibri" panose="020F0502020204030204" pitchFamily="34" charset="0"/>
              </a:rPr>
              <a:t> and Fanny Kemble’s </a:t>
            </a:r>
            <a:r>
              <a:rPr lang="en-US" sz="2400" i="1" dirty="0">
                <a:effectLst/>
                <a:latin typeface="Times New Roman" panose="02020603050405020304" pitchFamily="18" charset="0"/>
                <a:ea typeface="Calibri" panose="020F0502020204030204" pitchFamily="34" charset="0"/>
              </a:rPr>
              <a:t>Journal of a Residence</a:t>
            </a:r>
            <a:r>
              <a:rPr lang="en-US" sz="2400" dirty="0">
                <a:effectLst/>
                <a:latin typeface="Times New Roman" panose="02020603050405020304" pitchFamily="18" charset="0"/>
                <a:ea typeface="Calibri" panose="020F0502020204030204" pitchFamily="34" charset="0"/>
              </a:rPr>
              <a:t>.</a:t>
            </a:r>
            <a:endParaRPr lang="en-US" sz="2400" dirty="0"/>
          </a:p>
        </p:txBody>
      </p:sp>
    </p:spTree>
    <p:extLst>
      <p:ext uri="{BB962C8B-B14F-4D97-AF65-F5344CB8AC3E}">
        <p14:creationId xmlns:p14="http://schemas.microsoft.com/office/powerpoint/2010/main" val="294182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57F5-EE4E-DEF1-40A6-4562DF875487}"/>
              </a:ext>
            </a:extLst>
          </p:cNvPr>
          <p:cNvSpPr>
            <a:spLocks noGrp="1"/>
          </p:cNvSpPr>
          <p:nvPr>
            <p:ph type="title"/>
          </p:nvPr>
        </p:nvSpPr>
        <p:spPr>
          <a:xfrm>
            <a:off x="0" y="0"/>
            <a:ext cx="12191999" cy="1326321"/>
          </a:xfrm>
        </p:spPr>
        <p:txBody>
          <a:bodyPr>
            <a:normAutofit/>
          </a:bodyPr>
          <a:lstStyle/>
          <a:p>
            <a:r>
              <a:rPr lang="en-US" dirty="0"/>
              <a:t>Characters/Word </a:t>
            </a:r>
            <a:r>
              <a:rPr lang="en-US" sz="2400" dirty="0"/>
              <a:t>versus</a:t>
            </a:r>
            <a:r>
              <a:rPr lang="en-US" dirty="0"/>
              <a:t> Words/Sentence: </a:t>
            </a:r>
            <a:br>
              <a:rPr lang="en-US" dirty="0"/>
            </a:br>
            <a:r>
              <a:rPr lang="en-US" sz="2000" dirty="0">
                <a:effectLst/>
                <a:latin typeface="Times New Roman" panose="02020603050405020304" pitchFamily="18" charset="0"/>
                <a:ea typeface="Calibri" panose="020F0502020204030204" pitchFamily="34" charset="0"/>
              </a:rPr>
              <a:t>19</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Century: “</a:t>
            </a:r>
            <a:r>
              <a:rPr lang="en-US" sz="2000" dirty="0" err="1">
                <a:effectLst/>
                <a:latin typeface="Times New Roman" panose="02020603050405020304" pitchFamily="18" charset="0"/>
                <a:ea typeface="Calibri" panose="020F0502020204030204" pitchFamily="34" charset="0"/>
              </a:rPr>
              <a:t>Brontes</a:t>
            </a:r>
            <a:r>
              <a:rPr lang="en-US" sz="2000" dirty="0">
                <a:effectLst/>
                <a:latin typeface="Times New Roman" panose="02020603050405020304" pitchFamily="18" charset="0"/>
                <a:ea typeface="Calibri" panose="020F0502020204030204" pitchFamily="34" charset="0"/>
              </a:rPr>
              <a:t>”, “Austen”, “Dickens”, “Eliot”, “Thackeray” and “Trollope”; 18</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“Fielding”, “Richardson” and “Sterne”</a:t>
            </a:r>
            <a:endParaRPr lang="en-US" sz="2000" dirty="0"/>
          </a:p>
        </p:txBody>
      </p:sp>
      <p:pic>
        <p:nvPicPr>
          <p:cNvPr id="4" name="Content Placeholder 3">
            <a:extLst>
              <a:ext uri="{FF2B5EF4-FFF2-40B4-BE49-F238E27FC236}">
                <a16:creationId xmlns:a16="http://schemas.microsoft.com/office/drawing/2014/main" id="{A8B70929-C044-0A0A-674C-A901DED1C6C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904565" y="1184744"/>
            <a:ext cx="8382870" cy="5673256"/>
          </a:xfrm>
          <a:prstGeom prst="rect">
            <a:avLst/>
          </a:prstGeom>
        </p:spPr>
      </p:pic>
    </p:spTree>
    <p:extLst>
      <p:ext uri="{BB962C8B-B14F-4D97-AF65-F5344CB8AC3E}">
        <p14:creationId xmlns:p14="http://schemas.microsoft.com/office/powerpoint/2010/main" val="274392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CCEA-43DD-38F2-C2A7-D7895AF0FB41}"/>
              </a:ext>
            </a:extLst>
          </p:cNvPr>
          <p:cNvSpPr>
            <a:spLocks noGrp="1"/>
          </p:cNvSpPr>
          <p:nvPr>
            <p:ph type="title"/>
          </p:nvPr>
        </p:nvSpPr>
        <p:spPr>
          <a:xfrm>
            <a:off x="919119" y="60175"/>
            <a:ext cx="10353761" cy="1326321"/>
          </a:xfrm>
        </p:spPr>
        <p:txBody>
          <a:bodyPr/>
          <a:lstStyle/>
          <a:p>
            <a:r>
              <a:rPr lang="en-US" dirty="0"/>
              <a:t>18th Century’s Group-A by Birth, Death and Publication Years</a:t>
            </a:r>
          </a:p>
        </p:txBody>
      </p:sp>
      <p:pic>
        <p:nvPicPr>
          <p:cNvPr id="5" name="Content Placeholder 4">
            <a:extLst>
              <a:ext uri="{FF2B5EF4-FFF2-40B4-BE49-F238E27FC236}">
                <a16:creationId xmlns:a16="http://schemas.microsoft.com/office/drawing/2014/main" id="{A91AF37B-A5FE-8100-508A-558EBB0DA6F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p:blipFill>
        <p:spPr>
          <a:xfrm>
            <a:off x="2490761" y="1157717"/>
            <a:ext cx="7210478" cy="5700283"/>
          </a:xfrm>
        </p:spPr>
      </p:pic>
    </p:spTree>
    <p:extLst>
      <p:ext uri="{BB962C8B-B14F-4D97-AF65-F5344CB8AC3E}">
        <p14:creationId xmlns:p14="http://schemas.microsoft.com/office/powerpoint/2010/main" val="359930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1045</TotalTime>
  <Words>3429</Words>
  <Application>Microsoft Office PowerPoint</Application>
  <PresentationFormat>Widescreen</PresentationFormat>
  <Paragraphs>126</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Bookman Old Style</vt:lpstr>
      <vt:lpstr>Georgia</vt:lpstr>
      <vt:lpstr>Rockwell</vt:lpstr>
      <vt:lpstr>Times New Roman</vt:lpstr>
      <vt:lpstr>Verdana</vt:lpstr>
      <vt:lpstr>Damask</vt:lpstr>
      <vt:lpstr>British Renaissance Re-Attribution and Modernization Series</vt:lpstr>
      <vt:lpstr>Computational Linguistic  Tests</vt:lpstr>
      <vt:lpstr>23-Tests Method: Steps</vt:lpstr>
      <vt:lpstr>Curve for First 1,000 Words from Group-G: Thackeray’s Vanity Fair vs Dickens’ Tale of Two Cities.</vt:lpstr>
      <vt:lpstr>Curve for First 1,000 Words from Group-I: King George III’s Letters vs Mill’s Utilitarianism.</vt:lpstr>
      <vt:lpstr>Comparison on Word-per-Sentence Length of 1 Byline in 2 Linguistic Groups: Group K: Frances Milton Trollope’s Domestic Manners; Group G: Trollope’s Vicar of Wrexhill.</vt:lpstr>
      <vt:lpstr>PowerPoint Presentation</vt:lpstr>
      <vt:lpstr>Characters/Word versus Words/Sentence:  19th Century: “Brontes”, “Austen”, “Dickens”, “Eliot”, “Thackeray” and “Trollope”; 18th: “Fielding”, “Richardson” and “Sterne”</vt:lpstr>
      <vt:lpstr>18th Century’s Group-A by Birth, Death and Publication Years</vt:lpstr>
      <vt:lpstr>Six Linguistic Clusters in the Renaissance Corpus</vt:lpstr>
      <vt:lpstr>Byrd:  Orlando  Gibbons, John  Dowland, Thomas WEELKES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British Renaissance Re-Attribution and Modernization Series</vt:lpstr>
      <vt:lpstr>The Re-Attribution of the British Renaissance Corpus</vt:lpstr>
      <vt:lpstr>PART I:  William Percy’s Self-Attributed texts Sonnets to the Fairest Coelia (1594) and Three Letters</vt:lpstr>
      <vt:lpstr>The Cuck-Queans’ and Cuckolds’ Errands (1601)</vt:lpstr>
      <vt:lpstr>The Thirsty Arabia (1601)</vt:lpstr>
      <vt:lpstr>The Aphrodisia (1602)</vt:lpstr>
      <vt:lpstr>A Forest Tragedy in the Vacuum: Or, Cupid’s Sacrifice (1602)</vt:lpstr>
      <vt:lpstr>The Fairy Pastoral (1603)</vt:lpstr>
      <vt:lpstr>PART II: ATTRIBUTION MYSTERIES “A. M.’s” Fedele and Fortunio, the Two Italian Gentlemen (1585)</vt:lpstr>
      <vt:lpstr>“Robert Wilson’s” Three Lords and Three Ladies of London (1590)</vt:lpstr>
      <vt:lpstr>The Anonymous  Look Around You (1600)</vt:lpstr>
      <vt:lpstr>Look Around You </vt:lpstr>
      <vt:lpstr>“William Shakespeare’s” Hamlet (First Quarto: 1603)</vt:lpstr>
      <vt:lpstr>Nobody and Somebody (1606)</vt:lpstr>
      <vt:lpstr>“William Cavendish’s”  Captain Underwit (1649)</vt:lpstr>
      <vt:lpstr>Ben Jonson’s “Cavendish’s” The Variety (1649)</vt:lpstr>
      <vt:lpstr>Gabriel Harvey’s “Samuel Brandon’s” The Tragicomedy of the Virtuous Octavia (1598)</vt:lpstr>
      <vt:lpstr>William Byrd A Comparative Study of Byrd Songs</vt:lpstr>
      <vt:lpstr>PART III: THE SELF-ATTRIBUTED TEXTS OF THE GHOSTS Richard Verstegan’s A Restitution for Decayed Intelligence in Antiquities (1605)</vt:lpstr>
      <vt:lpstr>Gabriel Harvey’s Smith: Or, The Tears of the Muses (1578)</vt:lpstr>
      <vt:lpstr>Josuah Sylvester’s Job Triumphant in His Trial and The Woodman’s Bear (1620)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22</cp:revision>
  <dcterms:created xsi:type="dcterms:W3CDTF">2022-02-04T14:55:35Z</dcterms:created>
  <dcterms:modified xsi:type="dcterms:W3CDTF">2023-11-04T20:06:24Z</dcterms:modified>
</cp:coreProperties>
</file>